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5" r:id="rId17"/>
    <p:sldId id="276" r:id="rId18"/>
    <p:sldId id="271" r:id="rId19"/>
    <p:sldId id="277" r:id="rId20"/>
    <p:sldId id="278" r:id="rId21"/>
    <p:sldId id="272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4214-65C4-43B3-B4CE-54B25CE39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34FC9-930B-4E20-8790-D8C097450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A725-A781-400D-B7C1-18E1D7E9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07C93-CC3D-4CBE-B6FA-31EF6953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61D4-26DB-48C3-BE14-C2899196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44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C88D-5F38-4421-ABD2-1CA174D5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111FA-DD68-4C8D-BD60-35F89ACF8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4CB91-B0FC-4132-B61D-D23FC7B1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841E-3BA1-487F-A523-979D331B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87870-E578-4DDC-85AA-76D46EEC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2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BD39F8-0FAC-4A49-A922-86387AADF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DDF01-0479-4F2D-B383-CA5125D08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9B0E9-6018-423B-B4DE-3C6FD6E6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C4B84-E706-47E9-8CAF-C96B7A8ED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3546A-7C15-4164-9703-D07B102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9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94C6-2B06-42B8-82F3-D9E1FE4A1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BDF2-B723-4ECA-86AB-A5B19B1A6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3A69E-9325-4B87-A6A5-5CC78B668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5EFBC-B696-4827-BDD7-D23199D8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0BA11-FE13-4A87-8D59-6A0616D2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11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00A1-AE47-468F-8F66-00E9A95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53C6E-8A6E-4662-84AF-B46154AC0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FD53C-CAC4-4FEB-ABF5-E819591E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F1B6F-A662-4239-995B-81F8E45B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0B02C-FBE4-47C8-A4BD-2429277D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6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2565-3EEB-496F-BC11-66C12C8F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11D5F-2D41-494F-83B0-5322599C6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2163A-20F3-4EFD-B03C-C88EC88A4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08684-B22F-492C-ADC9-CE3883D2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B597A-76A1-43E4-A4CD-0313DC1F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4A19-C3F0-41F9-8FAB-EAA0E5C3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3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73F8-0355-4F17-8E69-5FC52E3A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ADE69-D679-413F-BDAD-5BF80EDBF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EDD78-2D12-409B-ACAC-BB0358A3F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85E63-5733-4347-919D-4B53B92E4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14C4C-A27B-4604-A499-5C42746A9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041AB-7628-4737-9337-B26154F5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49F71-CFB1-40C5-A601-C1535FD5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5AEA8-D500-4BAE-89FD-01B6C407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46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0DE57-786A-4DF9-B3C9-0327E41C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B40E2-5B23-4320-AA17-8C489744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BD83B-D0A3-482E-9CE3-489650D7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4A491-66B1-44E3-A2E7-D64E63BA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180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29B75-DBC0-4BE7-8ECA-23E7A327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713CC-5A6A-4E4F-8581-D1F53BCC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B8298-B3ED-47C6-B7EC-2B3C23A9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37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EBBD-C484-48B6-813F-988AB9F8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F324-F178-409B-8265-367089E8A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08169-7149-41DE-9939-D1FCCABA8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2313F-95CA-4DE4-9685-26726297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AF90F-A8A5-49D8-BC6B-E4263360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F0B10-3098-41C8-8CB0-395204EE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11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C481-6190-4088-8132-274923F5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55A593-E0F9-45C8-8B22-41238E24E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BDC59-91CE-432A-9BB1-B7EC371C9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9B8EB-5EF2-40F5-867A-E9BCE849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A9B82-ACDE-446D-8359-3713A1F5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F1766-C880-4D94-8BF6-0E4B3DC1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681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9A02-861C-458A-98D3-B712819E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061F9-82B6-49CB-AE5C-F97A54246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B91D-6EF5-46DE-8940-7C49AE210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F905-500A-4FB1-A5AC-548D2D545C33}" type="datetimeFigureOut">
              <a:rPr lang="en-IN" smtClean="0"/>
              <a:t>01-06-2023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292B-921B-41F5-A4B5-3D4A47EB8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AD766-B7BE-49D1-AEB2-A2F3565B3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C1C5-00A3-476B-A199-1B49D740C0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3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BEFF-B875-41E4-B7B8-5AA2DF2C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E61DB-E74C-49A2-BF41-D493094A3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736BF-560B-4B3E-96A3-064E0BE5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CE57B-BD4D-484D-BE5E-EDBADB0F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CEAB0-ED37-4870-BB2D-BC9AD2FC8D90}"/>
              </a:ext>
            </a:extLst>
          </p:cNvPr>
          <p:cNvSpPr txBox="1"/>
          <p:nvPr/>
        </p:nvSpPr>
        <p:spPr>
          <a:xfrm>
            <a:off x="3684233" y="2617772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860E85-2A0F-4EDE-AE20-8046FEB19902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788893" y="2974461"/>
            <a:ext cx="1177771" cy="63234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ED68E-8C67-44B5-AFEC-1C366481FEB3}"/>
              </a:ext>
            </a:extLst>
          </p:cNvPr>
          <p:cNvCxnSpPr>
            <a:cxnSpLocks/>
          </p:cNvCxnSpPr>
          <p:nvPr/>
        </p:nvCxnSpPr>
        <p:spPr>
          <a:xfrm flipH="1" flipV="1">
            <a:off x="7981025" y="1999682"/>
            <a:ext cx="2423604" cy="59145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18A9A8-3F48-42B0-A990-4B23144FC71D}"/>
              </a:ext>
            </a:extLst>
          </p:cNvPr>
          <p:cNvSpPr txBox="1"/>
          <p:nvPr/>
        </p:nvSpPr>
        <p:spPr>
          <a:xfrm>
            <a:off x="9966664" y="2591140"/>
            <a:ext cx="184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‘No’ a POP appears.</a:t>
            </a:r>
          </a:p>
          <a:p>
            <a:r>
              <a:rPr lang="en-US" dirty="0">
                <a:highlight>
                  <a:srgbClr val="FFFF00"/>
                </a:highlight>
              </a:rPr>
              <a:t> You are not eligible since you do meet the minimum eligibility criteria.</a:t>
            </a:r>
          </a:p>
        </p:txBody>
      </p:sp>
    </p:spTree>
    <p:extLst>
      <p:ext uri="{BB962C8B-B14F-4D97-AF65-F5344CB8AC3E}">
        <p14:creationId xmlns:p14="http://schemas.microsoft.com/office/powerpoint/2010/main" val="98013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5E26-8B2A-4CB9-9FF4-24AF64E7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CC1A0-A585-4C49-8E97-B5F4E892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E9E6E3-92F4-4A57-BF9E-A72E478F3DAD}"/>
              </a:ext>
            </a:extLst>
          </p:cNvPr>
          <p:cNvSpPr txBox="1"/>
          <p:nvPr/>
        </p:nvSpPr>
        <p:spPr>
          <a:xfrm>
            <a:off x="3684233" y="2617772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EDE41-8302-43B5-99CE-9DE8DBF93F83}"/>
              </a:ext>
            </a:extLst>
          </p:cNvPr>
          <p:cNvSpPr txBox="1"/>
          <p:nvPr/>
        </p:nvSpPr>
        <p:spPr>
          <a:xfrm>
            <a:off x="9507245" y="2131265"/>
            <a:ext cx="1846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‘Yes</a:t>
            </a:r>
            <a:r>
              <a:rPr lang="en-US" dirty="0"/>
              <a:t>’ </a:t>
            </a:r>
          </a:p>
          <a:p>
            <a:r>
              <a:rPr lang="en-US" dirty="0"/>
              <a:t>   </a:t>
            </a:r>
            <a:r>
              <a:rPr lang="en-US" dirty="0">
                <a:highlight>
                  <a:srgbClr val="FFFF00"/>
                </a:highlight>
              </a:rPr>
              <a:t>please refer to Information Bulletin for eligibility criteria</a:t>
            </a:r>
            <a:r>
              <a:rPr lang="en-US" dirty="0"/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5318DA-B0D9-44EE-844C-0392AC5A5BA2}"/>
              </a:ext>
            </a:extLst>
          </p:cNvPr>
          <p:cNvCxnSpPr>
            <a:cxnSpLocks/>
          </p:cNvCxnSpPr>
          <p:nvPr/>
        </p:nvCxnSpPr>
        <p:spPr>
          <a:xfrm flipV="1">
            <a:off x="8788893" y="2550681"/>
            <a:ext cx="878890" cy="42377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C1BD31-79AF-4328-8C46-B1B6189AAD07}"/>
              </a:ext>
            </a:extLst>
          </p:cNvPr>
          <p:cNvCxnSpPr>
            <a:cxnSpLocks/>
          </p:cNvCxnSpPr>
          <p:nvPr/>
        </p:nvCxnSpPr>
        <p:spPr>
          <a:xfrm flipH="1" flipV="1">
            <a:off x="7981025" y="1999681"/>
            <a:ext cx="1961966" cy="15454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5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B0B9-9995-4F0A-A292-E487052F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70EF8-27C6-4EF7-8F3E-D087D7E80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A6EE9-F43B-42E0-8B19-B0A3B4FB97B7}"/>
              </a:ext>
            </a:extLst>
          </p:cNvPr>
          <p:cNvSpPr txBox="1"/>
          <p:nvPr/>
        </p:nvSpPr>
        <p:spPr>
          <a:xfrm>
            <a:off x="8957569" y="1766656"/>
            <a:ext cx="2308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location of institute of graduation.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dirty="0" err="1"/>
              <a:t>delhi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Choose Category.</a:t>
            </a:r>
          </a:p>
          <a:p>
            <a:endParaRPr lang="en-US" dirty="0"/>
          </a:p>
          <a:p>
            <a:r>
              <a:rPr lang="en-US" dirty="0"/>
              <a:t>In case of SC and OBC, choose caste from the drop down menu which is Delhi SC and Delhi OBC list respectively for SC and OBC.</a:t>
            </a:r>
          </a:p>
          <a:p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C983D-3C9D-4F68-B35B-F22A47CCC70D}"/>
              </a:ext>
            </a:extLst>
          </p:cNvPr>
          <p:cNvSpPr/>
          <p:nvPr/>
        </p:nvSpPr>
        <p:spPr>
          <a:xfrm>
            <a:off x="3293616" y="3092219"/>
            <a:ext cx="5726097" cy="8672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11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A766-6EA7-4AF2-B914-28DBF331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88F13-56BE-49A5-90FD-1785C97D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2CC7A-EFEA-4DAF-A4EB-55061BB7E59C}"/>
              </a:ext>
            </a:extLst>
          </p:cNvPr>
          <p:cNvSpPr txBox="1"/>
          <p:nvPr/>
        </p:nvSpPr>
        <p:spPr>
          <a:xfrm>
            <a:off x="9072979" y="1846555"/>
            <a:ext cx="234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your caste does not appear in the list, choose others </a:t>
            </a:r>
          </a:p>
          <a:p>
            <a:r>
              <a:rPr lang="en-US" dirty="0"/>
              <a:t>And pop will appear.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585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6CCF-4A2C-40F0-BF6C-F394D86E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0D044-587C-4E8E-A6B8-461BCB6D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11D2F-28F2-4FD7-8973-7068E4AF1940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64E19-4437-4F0D-A3D5-5959409852F8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386647-7AD2-40B7-A2F9-C50053BE25A3}"/>
              </a:ext>
            </a:extLst>
          </p:cNvPr>
          <p:cNvSpPr txBox="1"/>
          <p:nvPr/>
        </p:nvSpPr>
        <p:spPr>
          <a:xfrm>
            <a:off x="9712171" y="2068497"/>
            <a:ext cx="1704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US" dirty="0"/>
          </a:p>
          <a:p>
            <a:r>
              <a:rPr lang="en-US" dirty="0"/>
              <a:t>Please refer to Information bulletin for information.</a:t>
            </a:r>
          </a:p>
          <a:p>
            <a:endParaRPr lang="en-US" dirty="0"/>
          </a:p>
          <a:p>
            <a:r>
              <a:rPr lang="en-US" dirty="0"/>
              <a:t>Similarly , if a candidate selects OBC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16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For Delhi- OBC Candidate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Choose caste from the Drop Down 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caste is selected as others then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Pop up will ask the candidate to apply as General Candidate</a:t>
            </a: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7A080-90B8-4C68-A0D7-0A24AECE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39DAC-FB2C-4C4A-A86C-02C7EB24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66C976-92B0-4AB0-9BB5-99E95903D056}"/>
              </a:ext>
            </a:extLst>
          </p:cNvPr>
          <p:cNvSpPr txBox="1"/>
          <p:nvPr/>
        </p:nvSpPr>
        <p:spPr>
          <a:xfrm>
            <a:off x="603682" y="1846555"/>
            <a:ext cx="22638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Fill in rest of the details.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Give your NIMCET and CUET (</a:t>
            </a:r>
            <a:r>
              <a:rPr lang="en-US" dirty="0" err="1">
                <a:solidFill>
                  <a:srgbClr val="FFFF00"/>
                </a:solidFill>
              </a:rPr>
              <a:t>Pg</a:t>
            </a:r>
            <a:r>
              <a:rPr lang="en-US" dirty="0">
                <a:solidFill>
                  <a:srgbClr val="FFFF00"/>
                </a:solidFill>
              </a:rPr>
              <a:t>) details (if applicable).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Give other required information.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47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D0E5-882F-454B-A666-5F64A5E2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EE4A0-6D05-455A-8688-0AA96E893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1E4921-E515-4012-A619-86833CCB9E0A}"/>
              </a:ext>
            </a:extLst>
          </p:cNvPr>
          <p:cNvSpPr/>
          <p:nvPr/>
        </p:nvSpPr>
        <p:spPr>
          <a:xfrm>
            <a:off x="3950563" y="3870665"/>
            <a:ext cx="5477522" cy="88776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728DF-9465-4585-9594-B76906A54809}"/>
              </a:ext>
            </a:extLst>
          </p:cNvPr>
          <p:cNvSpPr txBox="1"/>
          <p:nvPr/>
        </p:nvSpPr>
        <p:spPr>
          <a:xfrm>
            <a:off x="9702553" y="3991382"/>
            <a:ext cx="165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NIMCET Details.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536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F79E-8AB7-4208-904E-D9773274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B67B8-20A4-45EB-AE1F-7E2DE52B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7FBC2-96B7-4AAD-A3B8-4143DB38588E}"/>
              </a:ext>
            </a:extLst>
          </p:cNvPr>
          <p:cNvSpPr txBox="1"/>
          <p:nvPr/>
        </p:nvSpPr>
        <p:spPr>
          <a:xfrm>
            <a:off x="630315" y="1855433"/>
            <a:ext cx="2379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CUET </a:t>
            </a:r>
            <a:r>
              <a:rPr lang="en-US" dirty="0" err="1">
                <a:highlight>
                  <a:srgbClr val="FFFF00"/>
                </a:highlight>
              </a:rPr>
              <a:t>Detaills</a:t>
            </a:r>
            <a:r>
              <a:rPr lang="en-US" dirty="0">
                <a:highlight>
                  <a:srgbClr val="FFFF00"/>
                </a:highlight>
              </a:rPr>
              <a:t> , choose CUET (PG) papers code and give other relevant papers details (if any)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1517D-1FCE-466F-92D5-AD56B157F2D2}"/>
              </a:ext>
            </a:extLst>
          </p:cNvPr>
          <p:cNvSpPr/>
          <p:nvPr/>
        </p:nvSpPr>
        <p:spPr>
          <a:xfrm>
            <a:off x="4323426" y="3431219"/>
            <a:ext cx="5291091" cy="98320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305BB3-B097-41AC-A34F-3F1D3E6FB38C}"/>
              </a:ext>
            </a:extLst>
          </p:cNvPr>
          <p:cNvCxnSpPr/>
          <p:nvPr/>
        </p:nvCxnSpPr>
        <p:spPr>
          <a:xfrm>
            <a:off x="2450237" y="3332761"/>
            <a:ext cx="1766656" cy="5822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218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C349B-3B14-48F3-B970-27E023E1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902C3-03C0-4D9F-B371-C9EAB57F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0312E-F5F7-4BC1-A643-C104916D94F8}"/>
              </a:ext>
            </a:extLst>
          </p:cNvPr>
          <p:cNvSpPr txBox="1"/>
          <p:nvPr/>
        </p:nvSpPr>
        <p:spPr>
          <a:xfrm>
            <a:off x="506027" y="1819922"/>
            <a:ext cx="25478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Carefully fill your bank details.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Refund (if any) will be done to this account.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7098B-63E3-4EEF-9EC2-61FC9AD6DEBF}"/>
              </a:ext>
            </a:extLst>
          </p:cNvPr>
          <p:cNvSpPr/>
          <p:nvPr/>
        </p:nvSpPr>
        <p:spPr>
          <a:xfrm>
            <a:off x="5779363" y="5104660"/>
            <a:ext cx="2219418" cy="568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649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D8FF-1CCC-486B-A08C-F1D85D83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CCE91-809B-4655-868C-5CF79FE1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6D4A9-6386-4886-BCC7-4C6DA256D5DE}"/>
              </a:ext>
            </a:extLst>
          </p:cNvPr>
          <p:cNvSpPr txBox="1"/>
          <p:nvPr/>
        </p:nvSpPr>
        <p:spPr>
          <a:xfrm>
            <a:off x="9845336" y="5237825"/>
            <a:ext cx="1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and proceed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73D76-02A3-4D9D-8B79-C4623F63849C}"/>
              </a:ext>
            </a:extLst>
          </p:cNvPr>
          <p:cNvSpPr/>
          <p:nvPr/>
        </p:nvSpPr>
        <p:spPr>
          <a:xfrm>
            <a:off x="5655076" y="5113538"/>
            <a:ext cx="2281561" cy="493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066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51B1-5788-4255-94D1-BBFD42C0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72403-8E03-4306-A5C6-1A4BB462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5F350-A813-4361-B8F8-AF8871BC5FB5}"/>
              </a:ext>
            </a:extLst>
          </p:cNvPr>
          <p:cNvSpPr txBox="1"/>
          <p:nvPr/>
        </p:nvSpPr>
        <p:spPr>
          <a:xfrm>
            <a:off x="639192" y="3429000"/>
            <a:ext cx="2237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Upload photograph and signature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Save and proceed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535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3D4B-8E15-41DF-B78E-D7A138D0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2BDF6-7BF7-4AF0-842C-EED4149D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110DF1-EDDE-4AD8-9656-EF21A6EF18FB}"/>
              </a:ext>
            </a:extLst>
          </p:cNvPr>
          <p:cNvSpPr txBox="1"/>
          <p:nvPr/>
        </p:nvSpPr>
        <p:spPr>
          <a:xfrm>
            <a:off x="497150" y="3320249"/>
            <a:ext cx="244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Give your education details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911D5-1749-42F2-A521-51DE31B8E6DA}"/>
              </a:ext>
            </a:extLst>
          </p:cNvPr>
          <p:cNvSpPr txBox="1"/>
          <p:nvPr/>
        </p:nvSpPr>
        <p:spPr>
          <a:xfrm>
            <a:off x="1074198" y="4785064"/>
            <a:ext cx="177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Choose from the drop down, if others, please specify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144FD54-72F5-470B-966B-B0E8BB2F0D1C}"/>
              </a:ext>
            </a:extLst>
          </p:cNvPr>
          <p:cNvCxnSpPr/>
          <p:nvPr/>
        </p:nvCxnSpPr>
        <p:spPr>
          <a:xfrm flipV="1">
            <a:off x="2432482" y="4163627"/>
            <a:ext cx="896644" cy="49715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295D8A-A362-4383-B5FC-0D39384BFF07}"/>
              </a:ext>
            </a:extLst>
          </p:cNvPr>
          <p:cNvSpPr txBox="1"/>
          <p:nvPr/>
        </p:nvSpPr>
        <p:spPr>
          <a:xfrm>
            <a:off x="4410872" y="1154097"/>
            <a:ext cx="2291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Choose university from the drop down, if not found in the list, please select others and specify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53D0FA-861D-4F4F-934F-4B44B2E5E8BA}"/>
              </a:ext>
            </a:extLst>
          </p:cNvPr>
          <p:cNvCxnSpPr/>
          <p:nvPr/>
        </p:nvCxnSpPr>
        <p:spPr>
          <a:xfrm>
            <a:off x="5193437" y="2698812"/>
            <a:ext cx="0" cy="122160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348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567F-FBA2-44AC-9633-6F0AC46E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486CC-1AC5-4617-B8F4-BF4B82833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AEA15-37DE-4F84-8341-DA177425C194}"/>
              </a:ext>
            </a:extLst>
          </p:cNvPr>
          <p:cNvSpPr txBox="1"/>
          <p:nvPr/>
        </p:nvSpPr>
        <p:spPr>
          <a:xfrm>
            <a:off x="665825" y="3116062"/>
            <a:ext cx="189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Insert type of course, yearly or semester wise course from the drop down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and give the details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24E943-9648-4DE8-8AE3-D94179D12877}"/>
              </a:ext>
            </a:extLst>
          </p:cNvPr>
          <p:cNvCxnSpPr/>
          <p:nvPr/>
        </p:nvCxnSpPr>
        <p:spPr>
          <a:xfrm>
            <a:off x="2317072" y="3781888"/>
            <a:ext cx="905522" cy="6924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9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C700-F105-41F1-99EC-591DA7F3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0C099-8E11-4272-A0F4-10B3BCC95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09DCA-79EF-43E3-9FBB-A642AF294C03}"/>
              </a:ext>
            </a:extLst>
          </p:cNvPr>
          <p:cNvSpPr txBox="1"/>
          <p:nvPr/>
        </p:nvSpPr>
        <p:spPr>
          <a:xfrm>
            <a:off x="8185212" y="5708342"/>
            <a:ext cx="199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save and proceed.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4E70D-4402-46B9-9F28-56B4A21E62CF}"/>
              </a:ext>
            </a:extLst>
          </p:cNvPr>
          <p:cNvSpPr txBox="1"/>
          <p:nvPr/>
        </p:nvSpPr>
        <p:spPr>
          <a:xfrm>
            <a:off x="838200" y="2263806"/>
            <a:ext cx="1771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Enter your marks and save and proceed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B43056-28F9-4B73-AADC-A6CA00E13B5E}"/>
              </a:ext>
            </a:extLst>
          </p:cNvPr>
          <p:cNvSpPr/>
          <p:nvPr/>
        </p:nvSpPr>
        <p:spPr>
          <a:xfrm>
            <a:off x="7856738" y="2041864"/>
            <a:ext cx="1242874" cy="37286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3AE062-2FEA-4BDB-B225-3F80CD6B90ED}"/>
              </a:ext>
            </a:extLst>
          </p:cNvPr>
          <p:cNvSpPr txBox="1"/>
          <p:nvPr/>
        </p:nvSpPr>
        <p:spPr>
          <a:xfrm>
            <a:off x="6187736" y="2530136"/>
            <a:ext cx="2672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result of final year is awaited, please enter the marks details of all the semester/ year except the final semester and save and proceed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1057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C703-B8E1-46D0-A307-EDD25700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3D2A-CD8E-432D-BEDB-A8F719DAD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1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1C5D-48C3-4B93-9936-B16D714F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D3556-37B4-46E6-90C1-3D71902AE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F61A3-4FB6-429E-8B72-CB62FB8CBECD}"/>
              </a:ext>
            </a:extLst>
          </p:cNvPr>
          <p:cNvSpPr txBox="1"/>
          <p:nvPr/>
        </p:nvSpPr>
        <p:spPr>
          <a:xfrm>
            <a:off x="514905" y="3364637"/>
            <a:ext cx="2503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Upload  clear and legible required documents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Save and proceed</a:t>
            </a:r>
          </a:p>
          <a:p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40381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80959-DD32-472E-9B8A-BD6E8E3D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1165B-865B-4243-B2AF-37242BFB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550295-6552-4766-BCEF-CCEE5FE25DDC}"/>
              </a:ext>
            </a:extLst>
          </p:cNvPr>
          <p:cNvSpPr txBox="1"/>
          <p:nvPr/>
        </p:nvSpPr>
        <p:spPr>
          <a:xfrm>
            <a:off x="417250" y="1908699"/>
            <a:ext cx="26189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Preview the form carefully.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Check your details and Click on I confirm at the bottom of the page.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And pay the fee.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Take the printout of the final application form after payment and keep it handy for future reference.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20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599E-237F-4D2F-AC92-25A2978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A5D4-2973-4EBA-931B-08D70C4A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13504-BCEB-4F6B-BC1B-9614E9A47E02}"/>
              </a:ext>
            </a:extLst>
          </p:cNvPr>
          <p:cNvSpPr txBox="1"/>
          <p:nvPr/>
        </p:nvSpPr>
        <p:spPr>
          <a:xfrm>
            <a:off x="2024109" y="4154750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4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2613E-6585-466D-8A65-2D5AD91A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3BF02-C212-47FC-B06C-5C6D0E10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E11374-9EC9-490B-A0A3-7261EBADAAB0}"/>
              </a:ext>
            </a:extLst>
          </p:cNvPr>
          <p:cNvSpPr txBox="1"/>
          <p:nvPr/>
        </p:nvSpPr>
        <p:spPr>
          <a:xfrm>
            <a:off x="7716253" y="4090737"/>
            <a:ext cx="327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program</a:t>
            </a:r>
          </a:p>
          <a:p>
            <a:endParaRPr lang="en-US" dirty="0"/>
          </a:p>
          <a:p>
            <a:r>
              <a:rPr lang="en-US" dirty="0"/>
              <a:t>Proceed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8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83F8-D479-4C41-A6FB-AE07154A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2356-6A37-4B46-A3DF-8B86F778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BBDA6-3BCA-41B6-9A8E-1AD9F5A62C40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984159" y="2006353"/>
            <a:ext cx="2241612" cy="2530136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30AFAD-C88B-4357-9037-08EC04DA886E}"/>
              </a:ext>
            </a:extLst>
          </p:cNvPr>
          <p:cNvSpPr txBox="1"/>
          <p:nvPr/>
        </p:nvSpPr>
        <p:spPr>
          <a:xfrm>
            <a:off x="719091" y="4536489"/>
            <a:ext cx="25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here to check the eligibility of MCA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215B61-B45A-4A60-9121-4D379344F9D8}"/>
              </a:ext>
            </a:extLst>
          </p:cNvPr>
          <p:cNvCxnSpPr>
            <a:cxnSpLocks/>
          </p:cNvCxnSpPr>
          <p:nvPr/>
        </p:nvCxnSpPr>
        <p:spPr>
          <a:xfrm flipV="1">
            <a:off x="3622089" y="2476870"/>
            <a:ext cx="603682" cy="166012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DB8F03-46FE-4CAA-BC0A-4E60043E968B}"/>
              </a:ext>
            </a:extLst>
          </p:cNvPr>
          <p:cNvSpPr txBox="1"/>
          <p:nvPr/>
        </p:nvSpPr>
        <p:spPr>
          <a:xfrm>
            <a:off x="3249227" y="4328252"/>
            <a:ext cx="2530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Check this box</a:t>
            </a:r>
          </a:p>
          <a:p>
            <a:endParaRPr lang="en-IN" dirty="0">
              <a:highlight>
                <a:srgbClr val="FFFF00"/>
              </a:highlight>
            </a:endParaRPr>
          </a:p>
          <a:p>
            <a:endParaRPr lang="en-IN" dirty="0">
              <a:highlight>
                <a:srgbClr val="FFFF00"/>
              </a:highlight>
            </a:endParaRPr>
          </a:p>
          <a:p>
            <a:r>
              <a:rPr lang="en-IN" dirty="0">
                <a:highlight>
                  <a:srgbClr val="FFFF00"/>
                </a:highlight>
              </a:rPr>
              <a:t>Click on Add the Program</a:t>
            </a:r>
          </a:p>
        </p:txBody>
      </p:sp>
    </p:spTree>
    <p:extLst>
      <p:ext uri="{BB962C8B-B14F-4D97-AF65-F5344CB8AC3E}">
        <p14:creationId xmlns:p14="http://schemas.microsoft.com/office/powerpoint/2010/main" val="27567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5B12-089B-481D-9929-043556A2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EE4EA-2BEC-46B5-B87A-F4146A2EF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57B60-4B59-4AD0-BE94-23432EE519AC}"/>
              </a:ext>
            </a:extLst>
          </p:cNvPr>
          <p:cNvSpPr txBox="1"/>
          <p:nvPr/>
        </p:nvSpPr>
        <p:spPr>
          <a:xfrm>
            <a:off x="4367814" y="4811697"/>
            <a:ext cx="362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Click on applicant detail and fill the required information</a:t>
            </a:r>
            <a:endParaRPr lang="en-IN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3259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29A9-BF66-4A4B-AAFD-350E07BC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D500B-DBA2-4601-B15F-4E3BB255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C72C5-DD54-40BF-93F9-A9602B7DEC60}"/>
              </a:ext>
            </a:extLst>
          </p:cNvPr>
          <p:cNvSpPr txBox="1"/>
          <p:nvPr/>
        </p:nvSpPr>
        <p:spPr>
          <a:xfrm>
            <a:off x="4465468" y="3932808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BC7D1-8EE4-40DC-B8E4-FC14ECB37BAC}"/>
              </a:ext>
            </a:extLst>
          </p:cNvPr>
          <p:cNvSpPr txBox="1"/>
          <p:nvPr/>
        </p:nvSpPr>
        <p:spPr>
          <a:xfrm>
            <a:off x="10345445" y="2889349"/>
            <a:ext cx="18465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‘Yes’ a pop up will show up.</a:t>
            </a:r>
          </a:p>
          <a:p>
            <a:r>
              <a:rPr lang="en-US" dirty="0">
                <a:highlight>
                  <a:srgbClr val="FFFF00"/>
                </a:highlight>
              </a:rPr>
              <a:t>Make sure you have the required documents ready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Enter the type of disability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321886-A068-41E1-A4C3-21FE5E0B129A}"/>
              </a:ext>
            </a:extLst>
          </p:cNvPr>
          <p:cNvCxnSpPr/>
          <p:nvPr/>
        </p:nvCxnSpPr>
        <p:spPr>
          <a:xfrm flipV="1">
            <a:off x="9774315" y="3630967"/>
            <a:ext cx="488271" cy="4587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76BBD5-640D-4BED-8242-89AF7BA72296}"/>
              </a:ext>
            </a:extLst>
          </p:cNvPr>
          <p:cNvCxnSpPr/>
          <p:nvPr/>
        </p:nvCxnSpPr>
        <p:spPr>
          <a:xfrm flipH="1" flipV="1">
            <a:off x="8043169" y="2055813"/>
            <a:ext cx="1926454" cy="90045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2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5530-3B22-41B1-BE62-43A1099D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9432F-B710-408F-ADE4-2ED46C3FD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D6C283-593F-44C6-8746-6F757C6074AE}"/>
              </a:ext>
            </a:extLst>
          </p:cNvPr>
          <p:cNvSpPr txBox="1"/>
          <p:nvPr/>
        </p:nvSpPr>
        <p:spPr>
          <a:xfrm>
            <a:off x="4376691" y="3567683"/>
            <a:ext cx="5104660" cy="488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AEC02-5826-4178-963F-78B65373DFB8}"/>
              </a:ext>
            </a:extLst>
          </p:cNvPr>
          <p:cNvSpPr txBox="1"/>
          <p:nvPr/>
        </p:nvSpPr>
        <p:spPr>
          <a:xfrm>
            <a:off x="9966664" y="2591140"/>
            <a:ext cx="18465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If selected ‘No’ a POP appears.</a:t>
            </a:r>
          </a:p>
          <a:p>
            <a:r>
              <a:rPr lang="en-US" dirty="0">
                <a:highlight>
                  <a:srgbClr val="FFFF00"/>
                </a:highlight>
              </a:rPr>
              <a:t> You are not eligible since you do meet the minimum eligibility criteria.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7D536F-FFA7-40AA-9D3C-14FF89EBAEE9}"/>
              </a:ext>
            </a:extLst>
          </p:cNvPr>
          <p:cNvCxnSpPr>
            <a:cxnSpLocks/>
          </p:cNvCxnSpPr>
          <p:nvPr/>
        </p:nvCxnSpPr>
        <p:spPr>
          <a:xfrm flipV="1">
            <a:off x="9515382" y="3606802"/>
            <a:ext cx="488271" cy="45871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2A748C-52A1-4898-8CBC-F4F2C83EFD11}"/>
              </a:ext>
            </a:extLst>
          </p:cNvPr>
          <p:cNvCxnSpPr>
            <a:cxnSpLocks/>
          </p:cNvCxnSpPr>
          <p:nvPr/>
        </p:nvCxnSpPr>
        <p:spPr>
          <a:xfrm flipH="1" flipV="1">
            <a:off x="7989903" y="2175029"/>
            <a:ext cx="1890943" cy="4161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02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474</Words>
  <Application>Microsoft Office PowerPoint</Application>
  <PresentationFormat>Widescreen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14</cp:revision>
  <dcterms:created xsi:type="dcterms:W3CDTF">2023-06-01T04:12:52Z</dcterms:created>
  <dcterms:modified xsi:type="dcterms:W3CDTF">2023-06-01T07:10:41Z</dcterms:modified>
</cp:coreProperties>
</file>