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7" r:id="rId2"/>
    <p:sldId id="278" r:id="rId3"/>
    <p:sldId id="279" r:id="rId4"/>
    <p:sldId id="256" r:id="rId5"/>
    <p:sldId id="257" r:id="rId6"/>
    <p:sldId id="280" r:id="rId7"/>
    <p:sldId id="258" r:id="rId8"/>
    <p:sldId id="259" r:id="rId9"/>
    <p:sldId id="260" r:id="rId10"/>
    <p:sldId id="261" r:id="rId11"/>
    <p:sldId id="281" r:id="rId12"/>
    <p:sldId id="282" r:id="rId13"/>
    <p:sldId id="283" r:id="rId14"/>
    <p:sldId id="284" r:id="rId15"/>
    <p:sldId id="285" r:id="rId16"/>
    <p:sldId id="276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CCBEB-448F-456A-A7C4-C4409687F216}" type="datetimeFigureOut">
              <a:rPr lang="en-IN" smtClean="0"/>
              <a:t>02-06-2023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2FA94-7DF5-453C-A3C0-F4BA982451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78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1DE4-2B13-426B-ACEE-AC64E6FB0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F336D-B157-4ECF-ABA9-B482DC434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34E5C-15D2-4EDE-8AEF-D7AAD8E8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B6A-3B22-4B7D-BA3F-470AED57B4B3}" type="datetimeFigureOut">
              <a:rPr lang="en-IN" smtClean="0"/>
              <a:t>02-06-2023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08447-B0DE-4F7E-99D0-3C56F5A1A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B1A48-E96F-4F20-8D2C-9BF8DD1B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E3D2-32AE-49B6-B89B-DE82109A0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336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DA7D-0A44-4D39-8A29-085C7F8E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E1469-2D51-4294-B0DB-1646495ED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A2477-2DC1-44F6-870C-40D93DE4B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B6A-3B22-4B7D-BA3F-470AED57B4B3}" type="datetimeFigureOut">
              <a:rPr lang="en-IN" smtClean="0"/>
              <a:t>02-06-2023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02B89-7158-4AAC-ABB8-174EB6DF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A83BE-3942-4830-8F99-A9B743C9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E3D2-32AE-49B6-B89B-DE82109A0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098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D20BDC-4D23-41B9-8B47-4B929F1E6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0CE3E-A32C-4060-B3C3-B9C56D390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DC6E0-D233-4C3F-B64F-7E260105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B6A-3B22-4B7D-BA3F-470AED57B4B3}" type="datetimeFigureOut">
              <a:rPr lang="en-IN" smtClean="0"/>
              <a:t>02-06-2023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8E426-1E94-445D-B7A8-D4A34E2F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E7889-A7AD-4913-AB6E-FA6D93A3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E3D2-32AE-49B6-B89B-DE82109A0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113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5E340-CB14-4F8A-8980-D01FFD73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425BF-3BF2-4941-9851-86C8168ED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E11A4-0B13-4B52-9B0A-DDB0B510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B6A-3B22-4B7D-BA3F-470AED57B4B3}" type="datetimeFigureOut">
              <a:rPr lang="en-IN" smtClean="0"/>
              <a:t>02-06-2023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E365D-C1FB-4DBB-A8E3-8A56DDA5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35A1D-CC11-4647-8A37-05D5872A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E3D2-32AE-49B6-B89B-DE82109A0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267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4371-DF77-4534-A8A2-9975F213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14BA2-1C9C-4AD6-B8DE-3214EE281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961A6-DCAF-4E66-8C19-91E8469C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B6A-3B22-4B7D-BA3F-470AED57B4B3}" type="datetimeFigureOut">
              <a:rPr lang="en-IN" smtClean="0"/>
              <a:t>02-06-2023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71BEE-72DD-4184-B37E-EFC20DBB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B839E-81E8-485E-A435-B3A7EC29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E3D2-32AE-49B6-B89B-DE82109A0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66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BDA4-A2F7-404B-A408-4BE24B8B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78973-1EE4-4B30-A84C-D7FB65F0B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8302A-492B-4E67-985B-0EA9D8EA0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0B5AF-4915-43B2-8FD4-CC9996C0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B6A-3B22-4B7D-BA3F-470AED57B4B3}" type="datetimeFigureOut">
              <a:rPr lang="en-IN" smtClean="0"/>
              <a:t>02-06-2023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AB856-6290-4A8F-A44C-F004FBD5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0F037-826C-46A2-937A-37512A77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E3D2-32AE-49B6-B89B-DE82109A0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007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BB3E7-9A29-477F-9059-B2EB0D44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30211-6118-4FC4-8DAE-57D0A3BD3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F454D-2D37-439B-AFAB-E66812A78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28D16E-4CEE-480A-B3FF-ADB165CEC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DEF0B-3191-475F-B5A8-FF69B2847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2AFC8D-80F4-4DD3-9642-1CC5F519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B6A-3B22-4B7D-BA3F-470AED57B4B3}" type="datetimeFigureOut">
              <a:rPr lang="en-IN" smtClean="0"/>
              <a:t>02-06-2023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AE5A91-2987-41DC-9A4D-69450550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2EC24F-0D17-43A2-94DE-971A37DF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E3D2-32AE-49B6-B89B-DE82109A0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47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3E55-4290-4D06-AF06-D9379555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A4C0D-784D-42AE-B25A-E913D23D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B6A-3B22-4B7D-BA3F-470AED57B4B3}" type="datetimeFigureOut">
              <a:rPr lang="en-IN" smtClean="0"/>
              <a:t>02-06-2023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EDB82-DC01-457C-8E93-D11E4332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0114E-733A-4DC1-A589-5085AED6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E3D2-32AE-49B6-B89B-DE82109A0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557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E159E-69D9-4CEB-8FD7-7AFB1635E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B6A-3B22-4B7D-BA3F-470AED57B4B3}" type="datetimeFigureOut">
              <a:rPr lang="en-IN" smtClean="0"/>
              <a:t>02-06-2023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0B39D-AF74-4459-8418-3CF9B0D98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5AD2D-56BA-464D-91E9-D1BC8F4C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E3D2-32AE-49B6-B89B-DE82109A0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69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AFA6-3F3F-46CD-A0C0-6BEEE45B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693B2-4074-439F-B871-5DCD6F3D4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C581D-422E-43CA-9169-0B0877175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71073-D280-430B-85CF-3111D88C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B6A-3B22-4B7D-BA3F-470AED57B4B3}" type="datetimeFigureOut">
              <a:rPr lang="en-IN" smtClean="0"/>
              <a:t>02-06-2023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32CBA-E8AA-4640-8773-4E20BCA0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404F7-577C-4B2C-B973-BE55D3CB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E3D2-32AE-49B6-B89B-DE82109A0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921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5916-7B06-46E6-9C07-1B37613A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61191A-6228-41AF-9090-7CEEC38FF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3877E-C2D9-411D-91B3-B8912390D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A1F62-795C-4DF4-9CCF-13873870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B6A-3B22-4B7D-BA3F-470AED57B4B3}" type="datetimeFigureOut">
              <a:rPr lang="en-IN" smtClean="0"/>
              <a:t>02-06-2023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E6E0F-83CB-4230-B90F-8B8B654B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51EE9-4428-47BE-BC2B-B6B83213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E3D2-32AE-49B6-B89B-DE82109A0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004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237F0-9C6D-4277-914B-175CE813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89A1F-9DBE-47BB-91F0-22C2898C9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06DB0-1965-429D-8018-A0D33C693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21B6A-3B22-4B7D-BA3F-470AED57B4B3}" type="datetimeFigureOut">
              <a:rPr lang="en-IN" smtClean="0"/>
              <a:t>02-06-2023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C97D1-7088-4202-9388-E2819F0DC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EB579-7672-471D-BDCA-05B620BC5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1E3D2-32AE-49B6-B89B-DE82109A0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240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9DB8BC-FBC0-4500-BE62-BD8FB2B4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733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C5DC2-B8D2-4076-8626-BBB6362D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ABA945-D2E8-4481-A5B4-70623550DB6F}"/>
              </a:ext>
            </a:extLst>
          </p:cNvPr>
          <p:cNvSpPr/>
          <p:nvPr/>
        </p:nvSpPr>
        <p:spPr>
          <a:xfrm>
            <a:off x="9632272" y="3897298"/>
            <a:ext cx="1615736" cy="4438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BFA2C-C941-4E54-9595-8BA9A90F9517}"/>
              </a:ext>
            </a:extLst>
          </p:cNvPr>
          <p:cNvSpPr txBox="1"/>
          <p:nvPr/>
        </p:nvSpPr>
        <p:spPr>
          <a:xfrm>
            <a:off x="5521911" y="4341182"/>
            <a:ext cx="3311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1- Registration.</a:t>
            </a:r>
          </a:p>
          <a:p>
            <a:r>
              <a:rPr lang="en-US" dirty="0"/>
              <a:t>Enter Details.</a:t>
            </a:r>
          </a:p>
          <a:p>
            <a:r>
              <a:rPr lang="en-US" dirty="0"/>
              <a:t>Confirm</a:t>
            </a:r>
          </a:p>
          <a:p>
            <a:endParaRPr lang="en-US" dirty="0"/>
          </a:p>
          <a:p>
            <a:r>
              <a:rPr lang="en-US" dirty="0"/>
              <a:t>Step 2</a:t>
            </a:r>
          </a:p>
          <a:p>
            <a:r>
              <a:rPr lang="en-US" dirty="0"/>
              <a:t>Activate account.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010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98DC7-1549-4CF1-8AED-B9C723E8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41C06-9FFD-4EC3-8B21-46EE4CF9C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5FD4-D1CB-47DD-B39F-7497A0D3A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4CCF48-091E-4E68-8B20-BD43CF65A86D}"/>
              </a:ext>
            </a:extLst>
          </p:cNvPr>
          <p:cNvSpPr txBox="1"/>
          <p:nvPr/>
        </p:nvSpPr>
        <p:spPr>
          <a:xfrm>
            <a:off x="3417903" y="4100343"/>
            <a:ext cx="5566299" cy="488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2326C-37DE-4595-A06C-ED8C2DAD6B93}"/>
              </a:ext>
            </a:extLst>
          </p:cNvPr>
          <p:cNvSpPr txBox="1"/>
          <p:nvPr/>
        </p:nvSpPr>
        <p:spPr>
          <a:xfrm>
            <a:off x="9966664" y="2591140"/>
            <a:ext cx="1846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If selected ‘Yes’ a POP appears.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Refer Information Bulletin for eligibility criteria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125C18-40E6-45A4-9726-3AFFEEC5D5CC}"/>
              </a:ext>
            </a:extLst>
          </p:cNvPr>
          <p:cNvCxnSpPr>
            <a:cxnSpLocks/>
          </p:cNvCxnSpPr>
          <p:nvPr/>
        </p:nvCxnSpPr>
        <p:spPr>
          <a:xfrm flipH="1" flipV="1">
            <a:off x="7989903" y="2175029"/>
            <a:ext cx="1890943" cy="41611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3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B0B9-9995-4F0A-A292-E487052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70EF8-27C6-4EF7-8F3E-D087D7E80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BA6EE9-F43B-42E0-8B19-B0A3B4FB97B7}"/>
              </a:ext>
            </a:extLst>
          </p:cNvPr>
          <p:cNvSpPr txBox="1"/>
          <p:nvPr/>
        </p:nvSpPr>
        <p:spPr>
          <a:xfrm>
            <a:off x="8957569" y="1766656"/>
            <a:ext cx="23081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location of institute of graduation.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 err="1"/>
              <a:t>delhi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Choose Category.</a:t>
            </a:r>
          </a:p>
          <a:p>
            <a:endParaRPr lang="en-US" dirty="0"/>
          </a:p>
          <a:p>
            <a:r>
              <a:rPr lang="en-US" dirty="0"/>
              <a:t>In case of SC and OBC, choose caste from the drop down menu which is Delhi SC and Delhi OBC list respectively for SC and OBC.</a:t>
            </a:r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FC983D-3C9D-4F68-B35B-F22A47CCC70D}"/>
              </a:ext>
            </a:extLst>
          </p:cNvPr>
          <p:cNvSpPr/>
          <p:nvPr/>
        </p:nvSpPr>
        <p:spPr>
          <a:xfrm>
            <a:off x="3293616" y="3092219"/>
            <a:ext cx="5726097" cy="86722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117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BA766-6EA7-4AF2-B914-28DBF331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88F13-56BE-49A5-90FD-1785C97D5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92CC7A-EFEA-4DAF-A4EB-55061BB7E59C}"/>
              </a:ext>
            </a:extLst>
          </p:cNvPr>
          <p:cNvSpPr txBox="1"/>
          <p:nvPr/>
        </p:nvSpPr>
        <p:spPr>
          <a:xfrm>
            <a:off x="9072979" y="1846555"/>
            <a:ext cx="2343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your caste does not appear in the list, choose others </a:t>
            </a:r>
          </a:p>
          <a:p>
            <a:r>
              <a:rPr lang="en-US" dirty="0"/>
              <a:t>And pop will appear.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585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6CCF-4A2C-40F0-BF6C-F394D86E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0D044-587C-4E8E-A6B8-461BCB6DE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C11D2F-28F2-4FD7-8973-7068E4AF1940}"/>
              </a:ext>
            </a:extLst>
          </p:cNvPr>
          <p:cNvSpPr/>
          <p:nvPr/>
        </p:nvSpPr>
        <p:spPr>
          <a:xfrm>
            <a:off x="4607511" y="365125"/>
            <a:ext cx="2947386" cy="105530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564E19-4437-4F0D-A3D5-5959409852F8}"/>
              </a:ext>
            </a:extLst>
          </p:cNvPr>
          <p:cNvCxnSpPr/>
          <p:nvPr/>
        </p:nvCxnSpPr>
        <p:spPr>
          <a:xfrm flipH="1" flipV="1">
            <a:off x="7741328" y="1118586"/>
            <a:ext cx="1819922" cy="11540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386647-7AD2-40B7-A2F9-C50053BE25A3}"/>
              </a:ext>
            </a:extLst>
          </p:cNvPr>
          <p:cNvSpPr txBox="1"/>
          <p:nvPr/>
        </p:nvSpPr>
        <p:spPr>
          <a:xfrm>
            <a:off x="9712171" y="2068497"/>
            <a:ext cx="1704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up will ask the candidate to apply as General Candidate</a:t>
            </a:r>
          </a:p>
          <a:p>
            <a:endParaRPr lang="en-US" dirty="0"/>
          </a:p>
          <a:p>
            <a:r>
              <a:rPr lang="en-US" dirty="0"/>
              <a:t>Please refer to Information bulletin for information.</a:t>
            </a:r>
          </a:p>
          <a:p>
            <a:endParaRPr lang="en-US" dirty="0"/>
          </a:p>
          <a:p>
            <a:r>
              <a:rPr lang="en-US" dirty="0"/>
              <a:t>Similarly , if a candidate selects OBC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16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8773-6539-4455-A2D9-2931D719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9AF17-0290-49AC-BAFF-8D4B3706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29CDE3-C01A-4108-8549-01C2E9D721B3}"/>
              </a:ext>
            </a:extLst>
          </p:cNvPr>
          <p:cNvSpPr/>
          <p:nvPr/>
        </p:nvSpPr>
        <p:spPr>
          <a:xfrm>
            <a:off x="3879542" y="3595456"/>
            <a:ext cx="7634796" cy="6036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E32D3A-6D95-470A-9F84-293F81EB318F}"/>
              </a:ext>
            </a:extLst>
          </p:cNvPr>
          <p:cNvCxnSpPr>
            <a:cxnSpLocks/>
          </p:cNvCxnSpPr>
          <p:nvPr/>
        </p:nvCxnSpPr>
        <p:spPr>
          <a:xfrm flipH="1">
            <a:off x="9481351" y="2688319"/>
            <a:ext cx="408373" cy="8094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3F7267-6778-438B-B129-395DF50CD30D}"/>
              </a:ext>
            </a:extLst>
          </p:cNvPr>
          <p:cNvSpPr txBox="1"/>
          <p:nvPr/>
        </p:nvSpPr>
        <p:spPr>
          <a:xfrm>
            <a:off x="9481351" y="2041988"/>
            <a:ext cx="221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For Delhi- OBC Candidate</a:t>
            </a:r>
            <a:endParaRPr lang="en-IN" dirty="0">
              <a:highlight>
                <a:srgbClr val="FFFF00"/>
              </a:highlight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6E8477-6890-4909-9D6E-D684A5FCEA55}"/>
              </a:ext>
            </a:extLst>
          </p:cNvPr>
          <p:cNvCxnSpPr>
            <a:cxnSpLocks/>
          </p:cNvCxnSpPr>
          <p:nvPr/>
        </p:nvCxnSpPr>
        <p:spPr>
          <a:xfrm flipH="1" flipV="1">
            <a:off x="8060925" y="1963930"/>
            <a:ext cx="1420426" cy="2697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0F787F-2FB4-4383-A49E-C7C74401094B}"/>
              </a:ext>
            </a:extLst>
          </p:cNvPr>
          <p:cNvCxnSpPr>
            <a:cxnSpLocks/>
          </p:cNvCxnSpPr>
          <p:nvPr/>
        </p:nvCxnSpPr>
        <p:spPr>
          <a:xfrm flipH="1" flipV="1">
            <a:off x="8771139" y="4332304"/>
            <a:ext cx="994298" cy="39800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6AF7F3-011E-4569-AEA4-3C010CA961A0}"/>
              </a:ext>
            </a:extLst>
          </p:cNvPr>
          <p:cNvSpPr txBox="1"/>
          <p:nvPr/>
        </p:nvSpPr>
        <p:spPr>
          <a:xfrm>
            <a:off x="9888985" y="4531305"/>
            <a:ext cx="146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Choose caste from the Drop Down 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79443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3CB2-CD77-47FB-8DC5-D940B2E3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0FEE5-4BF2-4FCB-822B-EEE0F10A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20F24-24A5-432B-8A8B-E48578A48594}"/>
              </a:ext>
            </a:extLst>
          </p:cNvPr>
          <p:cNvSpPr txBox="1"/>
          <p:nvPr/>
        </p:nvSpPr>
        <p:spPr>
          <a:xfrm>
            <a:off x="9064101" y="4048217"/>
            <a:ext cx="198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If caste is selected as others then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87331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1F1D-8C6B-4CCC-B6E1-4FBD6CB6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60DCB-EA10-4FC4-A4D2-0CB7D0485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176351-98D3-4F1F-AF6E-8EF8D2A2C58A}"/>
              </a:ext>
            </a:extLst>
          </p:cNvPr>
          <p:cNvSpPr/>
          <p:nvPr/>
        </p:nvSpPr>
        <p:spPr>
          <a:xfrm>
            <a:off x="4607511" y="365125"/>
            <a:ext cx="2947386" cy="105530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D9A6D3-235F-40AE-9D58-E87F27D4FFA0}"/>
              </a:ext>
            </a:extLst>
          </p:cNvPr>
          <p:cNvCxnSpPr/>
          <p:nvPr/>
        </p:nvCxnSpPr>
        <p:spPr>
          <a:xfrm flipH="1" flipV="1">
            <a:off x="7741328" y="1118586"/>
            <a:ext cx="1819922" cy="11540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58B610-2B38-4B70-BF23-8FAC84372D81}"/>
              </a:ext>
            </a:extLst>
          </p:cNvPr>
          <p:cNvSpPr txBox="1"/>
          <p:nvPr/>
        </p:nvSpPr>
        <p:spPr>
          <a:xfrm>
            <a:off x="9712171" y="2068497"/>
            <a:ext cx="1704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Pop up will ask the candidate to apply as General Candidate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Refer information Bulletin for more details.</a:t>
            </a:r>
          </a:p>
          <a:p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3669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554B-363E-44B3-AE88-DC6BED91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4B0C-8D76-48A5-9E92-FF818A1D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364E9-C2B7-48A8-9729-CC4283867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40691F-4937-4DCE-8D66-1BC77B605B5B}"/>
              </a:ext>
            </a:extLst>
          </p:cNvPr>
          <p:cNvSpPr/>
          <p:nvPr/>
        </p:nvSpPr>
        <p:spPr>
          <a:xfrm>
            <a:off x="4385569" y="4456590"/>
            <a:ext cx="5255581" cy="37286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B13BD-0DE1-4BD2-A4FA-9E18A4EE0B2F}"/>
              </a:ext>
            </a:extLst>
          </p:cNvPr>
          <p:cNvSpPr txBox="1"/>
          <p:nvPr/>
        </p:nvSpPr>
        <p:spPr>
          <a:xfrm>
            <a:off x="648070" y="1908699"/>
            <a:ext cx="182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Give </a:t>
            </a:r>
            <a:r>
              <a:rPr lang="en-US" dirty="0" err="1">
                <a:highlight>
                  <a:srgbClr val="FFFF00"/>
                </a:highlight>
              </a:rPr>
              <a:t>cuet</a:t>
            </a:r>
            <a:r>
              <a:rPr lang="en-US" dirty="0">
                <a:highlight>
                  <a:srgbClr val="FFFF00"/>
                </a:highlight>
              </a:rPr>
              <a:t> details (if applicable)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Choose subject codes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Give other relevant papers details (if any)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IN" dirty="0">
              <a:highlight>
                <a:srgbClr val="FFFF00"/>
              </a:highligh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258BAE-D771-4B82-80CD-09FCEA9C09B7}"/>
              </a:ext>
            </a:extLst>
          </p:cNvPr>
          <p:cNvCxnSpPr/>
          <p:nvPr/>
        </p:nvCxnSpPr>
        <p:spPr>
          <a:xfrm flipV="1">
            <a:off x="2550850" y="2086252"/>
            <a:ext cx="1550633" cy="25745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18B4BB-B6BE-483D-AA21-F5CF3AC89729}"/>
              </a:ext>
            </a:extLst>
          </p:cNvPr>
          <p:cNvCxnSpPr>
            <a:endCxn id="6" idx="1"/>
          </p:cNvCxnSpPr>
          <p:nvPr/>
        </p:nvCxnSpPr>
        <p:spPr>
          <a:xfrm>
            <a:off x="2672919" y="4136994"/>
            <a:ext cx="1712650" cy="50602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57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482B-1473-4748-9520-69D5054E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31BF5-4B77-47E9-BBE4-FE590E5BD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70EA6-0613-4C4C-9C88-628F3C388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540B46-0A6F-4347-B5B3-B2FA1265142B}"/>
              </a:ext>
            </a:extLst>
          </p:cNvPr>
          <p:cNvSpPr/>
          <p:nvPr/>
        </p:nvSpPr>
        <p:spPr>
          <a:xfrm>
            <a:off x="4243526" y="3977196"/>
            <a:ext cx="6045693" cy="105644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537CB-A282-4C4D-9121-CF932810CE53}"/>
              </a:ext>
            </a:extLst>
          </p:cNvPr>
          <p:cNvSpPr txBox="1"/>
          <p:nvPr/>
        </p:nvSpPr>
        <p:spPr>
          <a:xfrm>
            <a:off x="461639" y="1825625"/>
            <a:ext cx="2485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Give GATE details (if applicable)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Enter your marks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And choose year</a:t>
            </a:r>
            <a:endParaRPr lang="en-IN" dirty="0">
              <a:highlight>
                <a:srgbClr val="FFFF00"/>
              </a:highligh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A69AC7-8B94-47FB-A7F3-1CD0411B8624}"/>
              </a:ext>
            </a:extLst>
          </p:cNvPr>
          <p:cNvCxnSpPr/>
          <p:nvPr/>
        </p:nvCxnSpPr>
        <p:spPr>
          <a:xfrm>
            <a:off x="2592280" y="3018408"/>
            <a:ext cx="1500326" cy="14204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41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3222-E134-48FF-93A4-5D43F225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7487C-7578-44B8-A0D6-EA7E4AF53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FD9C2-4CC7-4AAA-823C-91192D845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F4FD66-11B3-49E3-A318-9B19CC85E1B2}"/>
              </a:ext>
            </a:extLst>
          </p:cNvPr>
          <p:cNvSpPr txBox="1"/>
          <p:nvPr/>
        </p:nvSpPr>
        <p:spPr>
          <a:xfrm>
            <a:off x="577049" y="1944210"/>
            <a:ext cx="2095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Fill other required information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And then click on save and proceed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5106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80FD-3CAF-4B3B-8FAF-ED37A163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A83D6-663A-41FF-A37D-F19C47926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AFD8D0-1689-4CEA-B01E-E73882695208}"/>
              </a:ext>
            </a:extLst>
          </p:cNvPr>
          <p:cNvSpPr txBox="1"/>
          <p:nvPr/>
        </p:nvSpPr>
        <p:spPr>
          <a:xfrm>
            <a:off x="2920753" y="3861786"/>
            <a:ext cx="659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3- Sign In.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4771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6321-66CD-46B9-B55D-85667FBF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9275D-5E9A-42FA-A79C-6FC55A992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90936-6D69-4A26-BDCE-7C748F01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7A4E76-BE42-4220-BFD2-C56696D35C11}"/>
              </a:ext>
            </a:extLst>
          </p:cNvPr>
          <p:cNvSpPr txBox="1"/>
          <p:nvPr/>
        </p:nvSpPr>
        <p:spPr>
          <a:xfrm>
            <a:off x="443883" y="3266983"/>
            <a:ext cx="2503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Upload your  clear photograph and signature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26976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78F0-4275-401E-BEFB-618D310F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3057D-43AB-4077-A4AD-F525C4A4D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D9C1B-0B59-4C2A-88E7-DECE22520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08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19C3-A47D-4161-BFBF-B585C4A2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75493-3A3C-424D-B484-D3839326B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50A57-781B-4EB1-80FE-3FB04B0E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7F41AE-D7AE-4A24-8A60-17262CE0B8C2}"/>
              </a:ext>
            </a:extLst>
          </p:cNvPr>
          <p:cNvSpPr txBox="1"/>
          <p:nvPr/>
        </p:nvSpPr>
        <p:spPr>
          <a:xfrm>
            <a:off x="461639" y="3204839"/>
            <a:ext cx="261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Give your educational details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1CB3E-B8A6-4DE9-956D-930E92FD0532}"/>
              </a:ext>
            </a:extLst>
          </p:cNvPr>
          <p:cNvSpPr txBox="1"/>
          <p:nvPr/>
        </p:nvSpPr>
        <p:spPr>
          <a:xfrm>
            <a:off x="745724" y="4314548"/>
            <a:ext cx="2228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Choose your degree discipline/branch from the drop down, if not found, please select others and specify 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17566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0273-979A-4626-A887-6DA1285C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BC6E5-A329-4206-ADD1-9AEBC40FE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75668-93A4-411A-984E-95FB76D9C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4ECAA-F3BA-437B-934E-F8E5E37565A6}"/>
              </a:ext>
            </a:extLst>
          </p:cNvPr>
          <p:cNvSpPr txBox="1"/>
          <p:nvPr/>
        </p:nvSpPr>
        <p:spPr>
          <a:xfrm>
            <a:off x="461639" y="3187083"/>
            <a:ext cx="2610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Select your university from the drop down , if not found in the list, please select other and specify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Fill in year of passing, school/college name etc.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61651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80EA-7932-402C-B906-40D0BA78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A4694-B9FD-4C77-83CF-43ED6806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B5E4E-4DD3-4975-A616-0A4987C90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34BAF6-5EA8-4E1D-B9C2-AA3E85CF1A3A}"/>
              </a:ext>
            </a:extLst>
          </p:cNvPr>
          <p:cNvSpPr txBox="1"/>
          <p:nvPr/>
        </p:nvSpPr>
        <p:spPr>
          <a:xfrm>
            <a:off x="470517" y="2361460"/>
            <a:ext cx="2663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Select type of course from the drop down- Yearly/ Semester wise.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If yearly course , please fill in the details.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If semester wise course, select the no. of semesters from the drop down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EDCD0-5E10-4C1E-AFFF-06F016EB9AA0}"/>
              </a:ext>
            </a:extLst>
          </p:cNvPr>
          <p:cNvSpPr txBox="1"/>
          <p:nvPr/>
        </p:nvSpPr>
        <p:spPr>
          <a:xfrm>
            <a:off x="7173157" y="3687023"/>
            <a:ext cx="136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your result is awaited check this box</a:t>
            </a:r>
            <a:endParaRPr lang="en-IN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B72AD6-34D5-45F2-9ECD-FE3909F33D17}"/>
              </a:ext>
            </a:extLst>
          </p:cNvPr>
          <p:cNvCxnSpPr/>
          <p:nvPr/>
        </p:nvCxnSpPr>
        <p:spPr>
          <a:xfrm flipV="1">
            <a:off x="7705817" y="3533313"/>
            <a:ext cx="408373" cy="153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798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F381-E5AE-47B4-9364-0A49EB9C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4BD5D-E342-432C-B9E2-5E70F98D8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0B5DE-6367-4E75-847A-4424A30A8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2E352F-42CB-4EFD-9E14-024C20FD64B8}"/>
              </a:ext>
            </a:extLst>
          </p:cNvPr>
          <p:cNvSpPr txBox="1"/>
          <p:nvPr/>
        </p:nvSpPr>
        <p:spPr>
          <a:xfrm>
            <a:off x="541538" y="2423604"/>
            <a:ext cx="253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Select semesters from the drop down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89334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1A33-4437-4250-9638-7DCA71A8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9036-9405-4046-9141-9D6B4A2A5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BF56B-37D5-4F2D-AC54-4B5B7E7E8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3D883-4E42-4F2C-AFC0-415AA5EBEB30}"/>
              </a:ext>
            </a:extLst>
          </p:cNvPr>
          <p:cNvSpPr txBox="1"/>
          <p:nvPr/>
        </p:nvSpPr>
        <p:spPr>
          <a:xfrm>
            <a:off x="923279" y="3631962"/>
            <a:ext cx="2210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Enter all the details and save and proceed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68673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72A9C-8460-4A56-81A6-1198EB1E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F8B3B-D0F9-4872-A3F8-CEB272BB4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0D891-31C0-42EF-9C45-8215AFF70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32F592-784A-4B51-94D3-8B00D4B79DDF}"/>
              </a:ext>
            </a:extLst>
          </p:cNvPr>
          <p:cNvSpPr txBox="1"/>
          <p:nvPr/>
        </p:nvSpPr>
        <p:spPr>
          <a:xfrm>
            <a:off x="838200" y="2707689"/>
            <a:ext cx="137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ok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31657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AA31-C468-4965-ADCB-812F42FC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3191A-44C6-4C57-BBF1-7B1D00D0B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9B996-CA89-4B64-99D4-F447E773E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E644A-7051-446B-A240-091E544D1F45}"/>
              </a:ext>
            </a:extLst>
          </p:cNvPr>
          <p:cNvSpPr txBox="1"/>
          <p:nvPr/>
        </p:nvSpPr>
        <p:spPr>
          <a:xfrm>
            <a:off x="497150" y="3089429"/>
            <a:ext cx="2556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Upload clear and legible scanned copies of the required documents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02907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2BC0-064B-45D5-8BAB-CC4A1C678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 and proceed.</a:t>
            </a:r>
          </a:p>
          <a:p>
            <a:r>
              <a:rPr lang="en-US" dirty="0"/>
              <a:t>Preview the form, check all the details carefully. Click on </a:t>
            </a:r>
            <a:r>
              <a:rPr lang="en-US" b="1" dirty="0"/>
              <a:t>I confirm the above</a:t>
            </a:r>
            <a:r>
              <a:rPr lang="en-US" dirty="0"/>
              <a:t> box and proceed to the payment gateway. Pay registration fee.</a:t>
            </a:r>
          </a:p>
          <a:p>
            <a:r>
              <a:rPr lang="en-US" dirty="0"/>
              <a:t>Take a printout of the final application form after payment and keep it handy for future reference.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788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2B17-BC44-43E1-AEBD-0E503F1F5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B9572-9238-43F4-B605-E5F907D64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B36738-656A-41DC-8678-782D33E01A0D}"/>
              </a:ext>
            </a:extLst>
          </p:cNvPr>
          <p:cNvSpPr txBox="1"/>
          <p:nvPr/>
        </p:nvSpPr>
        <p:spPr>
          <a:xfrm>
            <a:off x="1287262" y="4536489"/>
            <a:ext cx="332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4- My application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581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30C3A-E069-4430-86C4-20BEDB233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ECA93-C1FC-4BBF-BA71-4A1B0A4B5D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38472-5238-4442-A567-308FCE532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196319-B7E8-418F-AAF0-CCCA601CA841}"/>
              </a:ext>
            </a:extLst>
          </p:cNvPr>
          <p:cNvSpPr txBox="1"/>
          <p:nvPr/>
        </p:nvSpPr>
        <p:spPr>
          <a:xfrm>
            <a:off x="1722268" y="4785064"/>
            <a:ext cx="400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Program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213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EFF3-3773-4793-AAE9-08A59727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024BF-F0A0-451A-A3AA-7634C3AB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4C717-FE58-4B3D-A043-9C5C39983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7F0512-E69D-4CC1-A221-AB291A48AE9F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984159" y="2130641"/>
            <a:ext cx="2259367" cy="240584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DBFF9A5-9CF8-4934-A76E-5DF8E1CEACDA}"/>
              </a:ext>
            </a:extLst>
          </p:cNvPr>
          <p:cNvSpPr txBox="1"/>
          <p:nvPr/>
        </p:nvSpPr>
        <p:spPr>
          <a:xfrm>
            <a:off x="719091" y="4536489"/>
            <a:ext cx="253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Click here to check the eligibility of MCA</a:t>
            </a:r>
            <a:endParaRPr lang="en-IN" dirty="0">
              <a:highlight>
                <a:srgbClr val="FFFF00"/>
              </a:highligh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A7A7F2-D62F-46B0-91C0-C5C839F55206}"/>
              </a:ext>
            </a:extLst>
          </p:cNvPr>
          <p:cNvCxnSpPr>
            <a:cxnSpLocks/>
          </p:cNvCxnSpPr>
          <p:nvPr/>
        </p:nvCxnSpPr>
        <p:spPr>
          <a:xfrm flipV="1">
            <a:off x="3622089" y="2654423"/>
            <a:ext cx="532661" cy="148257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4AD4A1-08C3-4C75-B74A-A2DD4A1B8C47}"/>
              </a:ext>
            </a:extLst>
          </p:cNvPr>
          <p:cNvSpPr txBox="1"/>
          <p:nvPr/>
        </p:nvSpPr>
        <p:spPr>
          <a:xfrm>
            <a:off x="3249227" y="4328252"/>
            <a:ext cx="2530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Check this box</a:t>
            </a:r>
          </a:p>
          <a:p>
            <a:endParaRPr lang="en-IN" dirty="0">
              <a:highlight>
                <a:srgbClr val="FFFF00"/>
              </a:highlight>
            </a:endParaRPr>
          </a:p>
          <a:p>
            <a:endParaRPr lang="en-IN" dirty="0">
              <a:highlight>
                <a:srgbClr val="FFFF00"/>
              </a:highlight>
            </a:endParaRPr>
          </a:p>
          <a:p>
            <a:r>
              <a:rPr lang="en-IN" dirty="0">
                <a:highlight>
                  <a:srgbClr val="FFFF00"/>
                </a:highlight>
              </a:rPr>
              <a:t>Click on Add the Program</a:t>
            </a:r>
          </a:p>
        </p:txBody>
      </p:sp>
    </p:spTree>
    <p:extLst>
      <p:ext uri="{BB962C8B-B14F-4D97-AF65-F5344CB8AC3E}">
        <p14:creationId xmlns:p14="http://schemas.microsoft.com/office/powerpoint/2010/main" val="384752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A006-951B-483D-810F-7F2986DD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3FB6A-EDDC-4415-9BCF-0413FA8E9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954A3-4733-4722-AB1D-63369E2B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84F0D3-ADE9-4D2B-ACE7-EF0C659B4D0E}"/>
              </a:ext>
            </a:extLst>
          </p:cNvPr>
          <p:cNvSpPr txBox="1"/>
          <p:nvPr/>
        </p:nvSpPr>
        <p:spPr>
          <a:xfrm>
            <a:off x="2807369" y="51733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Click on applicant detail and fill the required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6235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A3AC-B5E4-4318-A59A-87CF756C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EDF5-2730-46C9-BDE3-E64C1750D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FB97F-2F88-4EC3-BF8C-D273E8CE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9BD53A-B604-4A2D-9F5C-9CDEBC962FB1}"/>
              </a:ext>
            </a:extLst>
          </p:cNvPr>
          <p:cNvSpPr txBox="1"/>
          <p:nvPr/>
        </p:nvSpPr>
        <p:spPr>
          <a:xfrm>
            <a:off x="4465468" y="4110362"/>
            <a:ext cx="5104660" cy="488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00B43F-13D1-47BF-9E07-3091A347CDDA}"/>
              </a:ext>
            </a:extLst>
          </p:cNvPr>
          <p:cNvSpPr txBox="1"/>
          <p:nvPr/>
        </p:nvSpPr>
        <p:spPr>
          <a:xfrm>
            <a:off x="10345445" y="2889349"/>
            <a:ext cx="18465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If selected ‘Yes’ a pop up will show up.</a:t>
            </a:r>
          </a:p>
          <a:p>
            <a:r>
              <a:rPr lang="en-US" dirty="0">
                <a:highlight>
                  <a:srgbClr val="FFFF00"/>
                </a:highlight>
              </a:rPr>
              <a:t>Make sure you have the required documents ready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Enter the type of disability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774BA0-F8BF-49E2-ABF9-EA079080A792}"/>
              </a:ext>
            </a:extLst>
          </p:cNvPr>
          <p:cNvCxnSpPr/>
          <p:nvPr/>
        </p:nvCxnSpPr>
        <p:spPr>
          <a:xfrm flipV="1">
            <a:off x="9774315" y="3630967"/>
            <a:ext cx="488271" cy="45871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E8E706-B67C-4DCF-AE68-5522AA88EA03}"/>
              </a:ext>
            </a:extLst>
          </p:cNvPr>
          <p:cNvCxnSpPr/>
          <p:nvPr/>
        </p:nvCxnSpPr>
        <p:spPr>
          <a:xfrm flipH="1" flipV="1">
            <a:off x="8043169" y="2055813"/>
            <a:ext cx="1926454" cy="90045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85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54D03-D30E-47C9-BA36-3010B88F4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76BD1-CD9C-4C75-9FF8-34D8D94D0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0E222-DC33-4FC2-B60A-3A356A0BD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391FC9-C96C-4291-A9AB-E4E29B449B8D}"/>
              </a:ext>
            </a:extLst>
          </p:cNvPr>
          <p:cNvSpPr txBox="1"/>
          <p:nvPr/>
        </p:nvSpPr>
        <p:spPr>
          <a:xfrm>
            <a:off x="4376691" y="4402189"/>
            <a:ext cx="5104660" cy="488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72F66-C1E6-449A-8760-D0A18850092E}"/>
              </a:ext>
            </a:extLst>
          </p:cNvPr>
          <p:cNvSpPr txBox="1"/>
          <p:nvPr/>
        </p:nvSpPr>
        <p:spPr>
          <a:xfrm>
            <a:off x="9966664" y="2591140"/>
            <a:ext cx="1846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If selected ‘No’ a POP appears.</a:t>
            </a:r>
          </a:p>
          <a:p>
            <a:r>
              <a:rPr lang="en-US" dirty="0">
                <a:highlight>
                  <a:srgbClr val="FFFF00"/>
                </a:highlight>
              </a:rPr>
              <a:t> You are not eligible since you do meet the minimum eligibility criteria.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27EA26-19D5-4D5D-B9F5-962C660B7561}"/>
              </a:ext>
            </a:extLst>
          </p:cNvPr>
          <p:cNvCxnSpPr>
            <a:cxnSpLocks/>
          </p:cNvCxnSpPr>
          <p:nvPr/>
        </p:nvCxnSpPr>
        <p:spPr>
          <a:xfrm flipH="1" flipV="1">
            <a:off x="7989903" y="2175029"/>
            <a:ext cx="1890943" cy="41611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40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FA12-A34B-4E1C-9F29-FECE6879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9732A-1CB3-4D04-923C-41C317B43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7739A-3091-4C3B-8333-817B5B744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E01E8E-B61A-43D8-80DD-82E8404411B3}"/>
              </a:ext>
            </a:extLst>
          </p:cNvPr>
          <p:cNvSpPr txBox="1"/>
          <p:nvPr/>
        </p:nvSpPr>
        <p:spPr>
          <a:xfrm>
            <a:off x="3417903" y="4100343"/>
            <a:ext cx="5566299" cy="488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52D1E8-6B25-4C81-8C68-46CDBC103C9F}"/>
              </a:ext>
            </a:extLst>
          </p:cNvPr>
          <p:cNvSpPr txBox="1"/>
          <p:nvPr/>
        </p:nvSpPr>
        <p:spPr>
          <a:xfrm>
            <a:off x="9966664" y="2591140"/>
            <a:ext cx="1846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If selected ‘No’ a POP appears.</a:t>
            </a:r>
          </a:p>
          <a:p>
            <a:r>
              <a:rPr lang="en-US" dirty="0">
                <a:highlight>
                  <a:srgbClr val="FFFF00"/>
                </a:highlight>
              </a:rPr>
              <a:t> You are not eligible since you do meet the minimum eligibility criteria.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0F3606-C77B-413A-B4DB-624A3364820D}"/>
              </a:ext>
            </a:extLst>
          </p:cNvPr>
          <p:cNvCxnSpPr>
            <a:cxnSpLocks/>
          </p:cNvCxnSpPr>
          <p:nvPr/>
        </p:nvCxnSpPr>
        <p:spPr>
          <a:xfrm flipH="1" flipV="1">
            <a:off x="7989903" y="2175029"/>
            <a:ext cx="1890943" cy="41611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B804E4-8CD6-4E92-B8F1-74DB8CBE25E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8984202" y="3870664"/>
            <a:ext cx="982462" cy="47381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364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479</Words>
  <Application>Microsoft Office PowerPoint</Application>
  <PresentationFormat>Widescreen</PresentationFormat>
  <Paragraphs>78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BPIBS</dc:creator>
  <cp:lastModifiedBy>BPIBS</cp:lastModifiedBy>
  <cp:revision>12</cp:revision>
  <dcterms:created xsi:type="dcterms:W3CDTF">2023-06-02T05:34:53Z</dcterms:created>
  <dcterms:modified xsi:type="dcterms:W3CDTF">2023-06-02T06:44:54Z</dcterms:modified>
</cp:coreProperties>
</file>