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7" r:id="rId2"/>
    <p:sldId id="278" r:id="rId3"/>
    <p:sldId id="279" r:id="rId4"/>
    <p:sldId id="280" r:id="rId5"/>
    <p:sldId id="281" r:id="rId6"/>
    <p:sldId id="282" r:id="rId7"/>
    <p:sldId id="283" r:id="rId8"/>
    <p:sldId id="284" r:id="rId9"/>
    <p:sldId id="285" r:id="rId10"/>
    <p:sldId id="290" r:id="rId11"/>
    <p:sldId id="286"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PIBS" initials="B" lastIdx="1" clrIdx="0">
    <p:extLst>
      <p:ext uri="{19B8F6BF-5375-455C-9EA6-DF929625EA0E}">
        <p15:presenceInfo xmlns:p15="http://schemas.microsoft.com/office/powerpoint/2012/main" userId="BPIB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02T15:14:03.679" idx="1">
    <p:pos x="10" y="10"/>
    <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DD561-1DEF-43DA-BC69-2F833C7854E9}" type="datetimeFigureOut">
              <a:rPr lang="en-IN" smtClean="0"/>
              <a:t>02-06-2023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84C2D-9A55-456A-AB50-3443850D4101}" type="slidenum">
              <a:rPr lang="en-IN" smtClean="0"/>
              <a:t>‹#›</a:t>
            </a:fld>
            <a:endParaRPr lang="en-IN"/>
          </a:p>
        </p:txBody>
      </p:sp>
    </p:spTree>
    <p:extLst>
      <p:ext uri="{BB962C8B-B14F-4D97-AF65-F5344CB8AC3E}">
        <p14:creationId xmlns:p14="http://schemas.microsoft.com/office/powerpoint/2010/main" val="308502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EF47-2BA4-4020-9C66-D1D34A56D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E8DC197-4C21-43AA-B1B6-B79058854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4A797A9-9ECC-4E71-AD25-AB3038673430}"/>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5" name="Footer Placeholder 4">
            <a:extLst>
              <a:ext uri="{FF2B5EF4-FFF2-40B4-BE49-F238E27FC236}">
                <a16:creationId xmlns:a16="http://schemas.microsoft.com/office/drawing/2014/main" id="{6909F9C7-582A-4495-B77A-33864C5E1F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BAB469-D737-4D0A-AB34-FB2A5DEFCF47}"/>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134248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19C1-2543-4E0C-BE8C-6CB784CB5C5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A4EF429-BA74-45B9-B1F0-6936ED52C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9C110F-8B44-46FC-A8B5-B68F9F76A582}"/>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5" name="Footer Placeholder 4">
            <a:extLst>
              <a:ext uri="{FF2B5EF4-FFF2-40B4-BE49-F238E27FC236}">
                <a16:creationId xmlns:a16="http://schemas.microsoft.com/office/drawing/2014/main" id="{371AA857-FB2E-4854-98F2-D9EE75DDCC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74C4CE-058D-49CC-AA61-5C794826D128}"/>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416807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98394-5EEC-4E2B-8FD1-DF5BF60C2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E1D7435-9860-4A3B-A199-475B019A71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0E7EEB-3589-4910-9757-A992132B551C}"/>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5" name="Footer Placeholder 4">
            <a:extLst>
              <a:ext uri="{FF2B5EF4-FFF2-40B4-BE49-F238E27FC236}">
                <a16:creationId xmlns:a16="http://schemas.microsoft.com/office/drawing/2014/main" id="{AD207B6B-B8D6-49AE-A480-56738FC3E9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315AB6-52A7-4DC8-97D8-D34422EB28D7}"/>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400721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EEF2-2B8C-4FB4-BAFD-6E7319F712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4D8E899-0625-46E7-B9D4-3A63B807B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1AF519-5F6E-4FC6-82A2-11EED86620B3}"/>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5" name="Footer Placeholder 4">
            <a:extLst>
              <a:ext uri="{FF2B5EF4-FFF2-40B4-BE49-F238E27FC236}">
                <a16:creationId xmlns:a16="http://schemas.microsoft.com/office/drawing/2014/main" id="{FBBA880D-2733-4478-88C4-B2B88EA418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766C75-324A-424B-A644-059A8589B363}"/>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303644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F3B5-1A8C-44C1-9156-4BEE55D54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B5D9334-9AE1-4ECF-83F7-BE91AC9A6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44FAE6-DBB8-4069-A406-D94F793192B0}"/>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5" name="Footer Placeholder 4">
            <a:extLst>
              <a:ext uri="{FF2B5EF4-FFF2-40B4-BE49-F238E27FC236}">
                <a16:creationId xmlns:a16="http://schemas.microsoft.com/office/drawing/2014/main" id="{42A4A961-4B5D-4D38-BCFF-CBB5D75ACD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AA1397-50F8-4C99-AF23-5CE1D5E23B07}"/>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207247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760E-6A5E-4FB9-98F2-2FD54304C49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AD6F00-32CC-44CF-9CD4-A3083BB740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D928053-8B65-416F-9063-56611F2D5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0683BFB-EE49-4016-85C1-E2C4AE5B8A39}"/>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6" name="Footer Placeholder 5">
            <a:extLst>
              <a:ext uri="{FF2B5EF4-FFF2-40B4-BE49-F238E27FC236}">
                <a16:creationId xmlns:a16="http://schemas.microsoft.com/office/drawing/2014/main" id="{E02C0290-229D-42A1-B0EF-33CEABCDBE5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0BC406-3C5F-4A56-A45E-5EDD846FAE18}"/>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424175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E2D2-70D1-4073-A258-519D0AFC167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72FF24-5A50-401E-9F2A-F7C46F571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3F8650-4437-450E-B8ED-C154551C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92CE1BC-AB5A-44B6-A7C0-0F34E0D3B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755FC-4E74-4793-B0F2-96C38C489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3356EB-C2F6-49B8-BEE6-3EB475A5AAB7}"/>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8" name="Footer Placeholder 7">
            <a:extLst>
              <a:ext uri="{FF2B5EF4-FFF2-40B4-BE49-F238E27FC236}">
                <a16:creationId xmlns:a16="http://schemas.microsoft.com/office/drawing/2014/main" id="{5905E35D-D1B2-4016-8912-69C986A3A6A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E627C10-00E5-47B2-BC5F-29603ABBCB94}"/>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248748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387E-C734-4E5E-B0EF-6ECF97A1BAB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3ADC832-DB1C-4CBF-8310-051DDB580909}"/>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4" name="Footer Placeholder 3">
            <a:extLst>
              <a:ext uri="{FF2B5EF4-FFF2-40B4-BE49-F238E27FC236}">
                <a16:creationId xmlns:a16="http://schemas.microsoft.com/office/drawing/2014/main" id="{59A95903-2677-47AE-9547-9012299E8CE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861E263-2AD4-472B-861B-F527F123AC2A}"/>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196426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6390-DE2D-45DD-95D5-BFB2F57F951A}"/>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3" name="Footer Placeholder 2">
            <a:extLst>
              <a:ext uri="{FF2B5EF4-FFF2-40B4-BE49-F238E27FC236}">
                <a16:creationId xmlns:a16="http://schemas.microsoft.com/office/drawing/2014/main" id="{CAC15E27-7E9E-4322-8D1D-B9A782A093C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40BA45C-D012-4C8D-A732-534425A8AE98}"/>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11077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2424-7FBB-4DE4-A3F1-899DEEB6D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1C38DC1-6259-4D61-8AA3-FB744FB3D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71EE2AF-3F46-4827-9A4C-841BFB7F1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94FB8-54C5-4494-B507-5C61B2EFE6A6}"/>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6" name="Footer Placeholder 5">
            <a:extLst>
              <a:ext uri="{FF2B5EF4-FFF2-40B4-BE49-F238E27FC236}">
                <a16:creationId xmlns:a16="http://schemas.microsoft.com/office/drawing/2014/main" id="{6D321B50-1ECB-4C86-9DC6-8E8788AF06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D286E2-A197-4C2B-9F94-031107F487A7}"/>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128937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7A7C-4684-43E5-B108-5EA0F5C80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2D0FC76-4046-4DEA-9A51-A5D5EFF2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996387C-F9E5-49CE-BCCC-60D5EF35E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7D423-0CCA-4455-A403-EF391406C5DA}"/>
              </a:ext>
            </a:extLst>
          </p:cNvPr>
          <p:cNvSpPr>
            <a:spLocks noGrp="1"/>
          </p:cNvSpPr>
          <p:nvPr>
            <p:ph type="dt" sz="half" idx="10"/>
          </p:nvPr>
        </p:nvSpPr>
        <p:spPr/>
        <p:txBody>
          <a:bodyPr/>
          <a:lstStyle/>
          <a:p>
            <a:fld id="{529FA1FB-8DCB-4E5B-9D35-BC3D96B33013}" type="datetimeFigureOut">
              <a:rPr lang="en-IN" smtClean="0"/>
              <a:t>02-06-2023</a:t>
            </a:fld>
            <a:endParaRPr lang="en-IN"/>
          </a:p>
        </p:txBody>
      </p:sp>
      <p:sp>
        <p:nvSpPr>
          <p:cNvPr id="6" name="Footer Placeholder 5">
            <a:extLst>
              <a:ext uri="{FF2B5EF4-FFF2-40B4-BE49-F238E27FC236}">
                <a16:creationId xmlns:a16="http://schemas.microsoft.com/office/drawing/2014/main" id="{7AEB68DC-1B89-4AA4-913F-3A0EEB1F040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5DCF02-A8E4-4D4D-90E6-7BE3E8A3F7F4}"/>
              </a:ext>
            </a:extLst>
          </p:cNvPr>
          <p:cNvSpPr>
            <a:spLocks noGrp="1"/>
          </p:cNvSpPr>
          <p:nvPr>
            <p:ph type="sldNum" sz="quarter" idx="12"/>
          </p:nvPr>
        </p:nvSpPr>
        <p:spPr/>
        <p:txBody>
          <a:bodyPr/>
          <a:lstStyle/>
          <a:p>
            <a:fld id="{CC831A3A-4F14-4628-AAE4-EEFD8A0DD5FC}" type="slidenum">
              <a:rPr lang="en-IN" smtClean="0"/>
              <a:t>‹#›</a:t>
            </a:fld>
            <a:endParaRPr lang="en-IN"/>
          </a:p>
        </p:txBody>
      </p:sp>
    </p:spTree>
    <p:extLst>
      <p:ext uri="{BB962C8B-B14F-4D97-AF65-F5344CB8AC3E}">
        <p14:creationId xmlns:p14="http://schemas.microsoft.com/office/powerpoint/2010/main" val="25774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E7B67-A93D-4ECF-8BF5-B8A18407B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8E1D7F0-845D-4F18-B08C-AD526817E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1B9DCA-4C69-4FC4-8F79-E149F0037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FA1FB-8DCB-4E5B-9D35-BC3D96B33013}" type="datetimeFigureOut">
              <a:rPr lang="en-IN" smtClean="0"/>
              <a:t>02-06-2023</a:t>
            </a:fld>
            <a:endParaRPr lang="en-IN"/>
          </a:p>
        </p:txBody>
      </p:sp>
      <p:sp>
        <p:nvSpPr>
          <p:cNvPr id="5" name="Footer Placeholder 4">
            <a:extLst>
              <a:ext uri="{FF2B5EF4-FFF2-40B4-BE49-F238E27FC236}">
                <a16:creationId xmlns:a16="http://schemas.microsoft.com/office/drawing/2014/main" id="{D8668F55-8FEB-4E22-AC96-81FF23DDE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8EF957B-B395-4524-9B01-E0649827CF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31A3A-4F14-4628-AAE4-EEFD8A0DD5FC}" type="slidenum">
              <a:rPr lang="en-IN" smtClean="0"/>
              <a:t>‹#›</a:t>
            </a:fld>
            <a:endParaRPr lang="en-IN"/>
          </a:p>
        </p:txBody>
      </p:sp>
    </p:spTree>
    <p:extLst>
      <p:ext uri="{BB962C8B-B14F-4D97-AF65-F5344CB8AC3E}">
        <p14:creationId xmlns:p14="http://schemas.microsoft.com/office/powerpoint/2010/main" val="2056485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DB8BC-FBC0-4500-BE62-BD8FB2B48923}"/>
              </a:ext>
            </a:extLst>
          </p:cNvPr>
          <p:cNvSpPr>
            <a:spLocks noGrp="1"/>
          </p:cNvSpPr>
          <p:nvPr>
            <p:ph type="title"/>
          </p:nvPr>
        </p:nvSpPr>
        <p:spPr>
          <a:xfrm>
            <a:off x="838200" y="365125"/>
            <a:ext cx="10515600" cy="5907338"/>
          </a:xfrm>
        </p:spPr>
        <p:txBody>
          <a:bodyPr/>
          <a:lstStyle/>
          <a:p>
            <a:endParaRPr lang="en-IN" dirty="0"/>
          </a:p>
        </p:txBody>
      </p:sp>
      <p:pic>
        <p:nvPicPr>
          <p:cNvPr id="6" name="Picture 5">
            <a:extLst>
              <a:ext uri="{FF2B5EF4-FFF2-40B4-BE49-F238E27FC236}">
                <a16:creationId xmlns:a16="http://schemas.microsoft.com/office/drawing/2014/main" id="{7E0C5DC2-B8D2-4076-8626-BBB6362D8C31}"/>
              </a:ext>
            </a:extLst>
          </p:cNvPr>
          <p:cNvPicPr>
            <a:picLocks noChangeAspect="1"/>
          </p:cNvPicPr>
          <p:nvPr/>
        </p:nvPicPr>
        <p:blipFill>
          <a:blip r:embed="rId2"/>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46ABA945-D2E8-4481-A5B4-70623550DB6F}"/>
              </a:ext>
            </a:extLst>
          </p:cNvPr>
          <p:cNvSpPr/>
          <p:nvPr/>
        </p:nvSpPr>
        <p:spPr>
          <a:xfrm>
            <a:off x="9632272" y="3897298"/>
            <a:ext cx="1615736" cy="44388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9" name="TextBox 8">
            <a:extLst>
              <a:ext uri="{FF2B5EF4-FFF2-40B4-BE49-F238E27FC236}">
                <a16:creationId xmlns:a16="http://schemas.microsoft.com/office/drawing/2014/main" id="{156BFA2C-C941-4E54-9595-8BA9A90F9517}"/>
              </a:ext>
            </a:extLst>
          </p:cNvPr>
          <p:cNvSpPr txBox="1"/>
          <p:nvPr/>
        </p:nvSpPr>
        <p:spPr>
          <a:xfrm>
            <a:off x="5521911" y="4341182"/>
            <a:ext cx="3311371" cy="1754326"/>
          </a:xfrm>
          <a:prstGeom prst="rect">
            <a:avLst/>
          </a:prstGeom>
          <a:noFill/>
        </p:spPr>
        <p:txBody>
          <a:bodyPr wrap="square" rtlCol="0">
            <a:spAutoFit/>
          </a:bodyPr>
          <a:lstStyle/>
          <a:p>
            <a:r>
              <a:rPr lang="en-US" dirty="0"/>
              <a:t>Step 1- Registration.</a:t>
            </a:r>
          </a:p>
          <a:p>
            <a:r>
              <a:rPr lang="en-US" dirty="0"/>
              <a:t>Enter Details.</a:t>
            </a:r>
          </a:p>
          <a:p>
            <a:r>
              <a:rPr lang="en-US" dirty="0"/>
              <a:t>Confirm</a:t>
            </a:r>
          </a:p>
          <a:p>
            <a:endParaRPr lang="en-US" dirty="0"/>
          </a:p>
          <a:p>
            <a:r>
              <a:rPr lang="en-US" dirty="0"/>
              <a:t>Step 2</a:t>
            </a:r>
          </a:p>
          <a:p>
            <a:r>
              <a:rPr lang="en-US" dirty="0"/>
              <a:t>Activate account.</a:t>
            </a:r>
            <a:endParaRPr lang="en-IN" dirty="0"/>
          </a:p>
        </p:txBody>
      </p:sp>
    </p:spTree>
    <p:extLst>
      <p:ext uri="{BB962C8B-B14F-4D97-AF65-F5344CB8AC3E}">
        <p14:creationId xmlns:p14="http://schemas.microsoft.com/office/powerpoint/2010/main" val="1660106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1081-4321-454D-BDB4-83A63D7FAA7E}"/>
              </a:ext>
            </a:extLst>
          </p:cNvPr>
          <p:cNvSpPr>
            <a:spLocks noGrp="1"/>
          </p:cNvSpPr>
          <p:nvPr>
            <p:ph type="title"/>
          </p:nvPr>
        </p:nvSpPr>
        <p:spPr/>
        <p:txBody>
          <a:bodyPr/>
          <a:lstStyle/>
          <a:p>
            <a:endParaRPr lang="en-IN"/>
          </a:p>
        </p:txBody>
      </p:sp>
      <p:pic>
        <p:nvPicPr>
          <p:cNvPr id="5" name="Picture 4">
            <a:extLst>
              <a:ext uri="{FF2B5EF4-FFF2-40B4-BE49-F238E27FC236}">
                <a16:creationId xmlns:a16="http://schemas.microsoft.com/office/drawing/2014/main" id="{CCECA800-56F3-476F-B7E0-BFAA9BB4664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067147E-55ED-41D6-A45A-A7E7CC01B303}"/>
              </a:ext>
            </a:extLst>
          </p:cNvPr>
          <p:cNvSpPr txBox="1"/>
          <p:nvPr/>
        </p:nvSpPr>
        <p:spPr>
          <a:xfrm>
            <a:off x="838200" y="3338004"/>
            <a:ext cx="2020410" cy="1477328"/>
          </a:xfrm>
          <a:prstGeom prst="rect">
            <a:avLst/>
          </a:prstGeom>
          <a:noFill/>
        </p:spPr>
        <p:txBody>
          <a:bodyPr wrap="square" rtlCol="0">
            <a:spAutoFit/>
          </a:bodyPr>
          <a:lstStyle/>
          <a:p>
            <a:r>
              <a:rPr lang="en-US" dirty="0">
                <a:highlight>
                  <a:srgbClr val="FFFF00"/>
                </a:highlight>
              </a:rPr>
              <a:t>Give the information that is required by choosing in the drop down menu</a:t>
            </a:r>
            <a:endParaRPr lang="en-IN" dirty="0">
              <a:highlight>
                <a:srgbClr val="FFFF00"/>
              </a:highlight>
            </a:endParaRPr>
          </a:p>
        </p:txBody>
      </p:sp>
      <p:sp>
        <p:nvSpPr>
          <p:cNvPr id="7" name="Rectangle 6">
            <a:extLst>
              <a:ext uri="{FF2B5EF4-FFF2-40B4-BE49-F238E27FC236}">
                <a16:creationId xmlns:a16="http://schemas.microsoft.com/office/drawing/2014/main" id="{43ECBE69-FCE9-44BF-8F36-819A9C375616}"/>
              </a:ext>
            </a:extLst>
          </p:cNvPr>
          <p:cNvSpPr/>
          <p:nvPr/>
        </p:nvSpPr>
        <p:spPr>
          <a:xfrm>
            <a:off x="4483223" y="4634144"/>
            <a:ext cx="4935985" cy="497149"/>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81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FDCA-F021-4093-93F1-1117D4CF89A2}"/>
              </a:ext>
            </a:extLst>
          </p:cNvPr>
          <p:cNvSpPr>
            <a:spLocks noGrp="1"/>
          </p:cNvSpPr>
          <p:nvPr>
            <p:ph type="title"/>
          </p:nvPr>
        </p:nvSpPr>
        <p:spPr/>
        <p:txBody>
          <a:bodyPr/>
          <a:lstStyle/>
          <a:p>
            <a:endParaRPr lang="en-IN"/>
          </a:p>
        </p:txBody>
      </p:sp>
      <p:pic>
        <p:nvPicPr>
          <p:cNvPr id="6" name="Picture 5">
            <a:extLst>
              <a:ext uri="{FF2B5EF4-FFF2-40B4-BE49-F238E27FC236}">
                <a16:creationId xmlns:a16="http://schemas.microsoft.com/office/drawing/2014/main" id="{0D157581-CBB9-4816-84E4-968DC7B023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508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1EE9-0172-4EFC-983A-2FC743AB5AF1}"/>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BE8B34AA-C396-432C-8C3E-6C155F879B1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4F6A316-9740-4969-95D7-7E68DD0B4325}"/>
              </a:ext>
            </a:extLst>
          </p:cNvPr>
          <p:cNvSpPr txBox="1"/>
          <p:nvPr/>
        </p:nvSpPr>
        <p:spPr>
          <a:xfrm>
            <a:off x="905522" y="2032986"/>
            <a:ext cx="2272684" cy="1200329"/>
          </a:xfrm>
          <a:prstGeom prst="rect">
            <a:avLst/>
          </a:prstGeom>
          <a:noFill/>
        </p:spPr>
        <p:txBody>
          <a:bodyPr wrap="square" rtlCol="0">
            <a:spAutoFit/>
          </a:bodyPr>
          <a:lstStyle/>
          <a:p>
            <a:r>
              <a:rPr lang="en-US" dirty="0">
                <a:highlight>
                  <a:srgbClr val="FFFF00"/>
                </a:highlight>
              </a:rPr>
              <a:t>Fill in other details</a:t>
            </a:r>
          </a:p>
          <a:p>
            <a:endParaRPr lang="en-US" dirty="0">
              <a:highlight>
                <a:srgbClr val="FFFF00"/>
              </a:highlight>
            </a:endParaRPr>
          </a:p>
          <a:p>
            <a:r>
              <a:rPr lang="en-US" dirty="0">
                <a:highlight>
                  <a:srgbClr val="FFFF00"/>
                </a:highlight>
              </a:rPr>
              <a:t>And click on save and proceed</a:t>
            </a:r>
            <a:endParaRPr lang="en-IN" dirty="0">
              <a:highlight>
                <a:srgbClr val="FFFF00"/>
              </a:highlight>
            </a:endParaRPr>
          </a:p>
        </p:txBody>
      </p:sp>
    </p:spTree>
    <p:extLst>
      <p:ext uri="{BB962C8B-B14F-4D97-AF65-F5344CB8AC3E}">
        <p14:creationId xmlns:p14="http://schemas.microsoft.com/office/powerpoint/2010/main" val="140926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4D49-950A-43A0-B91F-AC65BFDBA545}"/>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D48E0F73-95DD-4005-AE86-BA15E1224DF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508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2154-6337-4F21-AD12-A00575527341}"/>
              </a:ext>
            </a:extLst>
          </p:cNvPr>
          <p:cNvSpPr>
            <a:spLocks noGrp="1"/>
          </p:cNvSpPr>
          <p:nvPr>
            <p:ph type="title"/>
          </p:nvPr>
        </p:nvSpPr>
        <p:spPr/>
        <p:txBody>
          <a:bodyPr/>
          <a:lstStyle/>
          <a:p>
            <a:endParaRPr lang="en-IN"/>
          </a:p>
        </p:txBody>
      </p:sp>
      <p:pic>
        <p:nvPicPr>
          <p:cNvPr id="6" name="Picture 5">
            <a:extLst>
              <a:ext uri="{FF2B5EF4-FFF2-40B4-BE49-F238E27FC236}">
                <a16:creationId xmlns:a16="http://schemas.microsoft.com/office/drawing/2014/main" id="{4D7E8A63-BCC4-4CB6-B055-82F21DCC213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1FA8285-194E-4775-A362-1804DE885562}"/>
              </a:ext>
            </a:extLst>
          </p:cNvPr>
          <p:cNvSpPr txBox="1"/>
          <p:nvPr/>
        </p:nvSpPr>
        <p:spPr>
          <a:xfrm>
            <a:off x="577049" y="3941685"/>
            <a:ext cx="1944209" cy="646331"/>
          </a:xfrm>
          <a:prstGeom prst="rect">
            <a:avLst/>
          </a:prstGeom>
          <a:noFill/>
        </p:spPr>
        <p:txBody>
          <a:bodyPr wrap="square" rtlCol="0">
            <a:spAutoFit/>
          </a:bodyPr>
          <a:lstStyle/>
          <a:p>
            <a:r>
              <a:rPr lang="en-US" dirty="0">
                <a:highlight>
                  <a:srgbClr val="FFFF00"/>
                </a:highlight>
              </a:rPr>
              <a:t>Please proceed as the case may be</a:t>
            </a:r>
            <a:endParaRPr lang="en-IN" dirty="0">
              <a:highlight>
                <a:srgbClr val="FFFF00"/>
              </a:highlight>
            </a:endParaRPr>
          </a:p>
        </p:txBody>
      </p:sp>
    </p:spTree>
    <p:extLst>
      <p:ext uri="{BB962C8B-B14F-4D97-AF65-F5344CB8AC3E}">
        <p14:creationId xmlns:p14="http://schemas.microsoft.com/office/powerpoint/2010/main" val="45548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174A-2A19-4903-B55C-2D2903D0F70A}"/>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1A6A1E64-32DD-4E59-989D-3A412E66403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000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3E53-1A03-4F8C-92D0-1FB2D500D018}"/>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0DC57090-3F12-4152-9B75-24C73A95C75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82814E7-6400-475F-9C5D-9E58BE6D56FC}"/>
              </a:ext>
            </a:extLst>
          </p:cNvPr>
          <p:cNvSpPr txBox="1"/>
          <p:nvPr/>
        </p:nvSpPr>
        <p:spPr>
          <a:xfrm>
            <a:off x="514905" y="3222594"/>
            <a:ext cx="2521258" cy="2585323"/>
          </a:xfrm>
          <a:prstGeom prst="rect">
            <a:avLst/>
          </a:prstGeom>
          <a:noFill/>
        </p:spPr>
        <p:txBody>
          <a:bodyPr wrap="square" rtlCol="0">
            <a:spAutoFit/>
          </a:bodyPr>
          <a:lstStyle/>
          <a:p>
            <a:r>
              <a:rPr lang="en-US" dirty="0">
                <a:highlight>
                  <a:srgbClr val="FFFF00"/>
                </a:highlight>
              </a:rPr>
              <a:t>Select your qualifying degree- 4 year UG or PG and give details accordingly</a:t>
            </a:r>
          </a:p>
          <a:p>
            <a:endParaRPr lang="en-US" dirty="0">
              <a:highlight>
                <a:srgbClr val="FFFF00"/>
              </a:highlight>
            </a:endParaRPr>
          </a:p>
          <a:p>
            <a:r>
              <a:rPr lang="en-US" dirty="0">
                <a:highlight>
                  <a:srgbClr val="FFFF00"/>
                </a:highlight>
              </a:rPr>
              <a:t>Please refer to information bulletin for eligibility criteria and more information</a:t>
            </a:r>
            <a:endParaRPr lang="en-IN" dirty="0">
              <a:highlight>
                <a:srgbClr val="FFFF00"/>
              </a:highlight>
            </a:endParaRPr>
          </a:p>
        </p:txBody>
      </p:sp>
      <p:cxnSp>
        <p:nvCxnSpPr>
          <p:cNvPr id="7" name="Straight Arrow Connector 6">
            <a:extLst>
              <a:ext uri="{FF2B5EF4-FFF2-40B4-BE49-F238E27FC236}">
                <a16:creationId xmlns:a16="http://schemas.microsoft.com/office/drawing/2014/main" id="{B97E21C8-4AA7-45D0-B72B-A1C013969612}"/>
              </a:ext>
            </a:extLst>
          </p:cNvPr>
          <p:cNvCxnSpPr>
            <a:cxnSpLocks/>
          </p:cNvCxnSpPr>
          <p:nvPr/>
        </p:nvCxnSpPr>
        <p:spPr>
          <a:xfrm flipV="1">
            <a:off x="2778711" y="2867487"/>
            <a:ext cx="488272" cy="5615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89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71BD-FBF6-4F71-80C6-242FDD54D81A}"/>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449E4286-35CC-40F4-B23D-06C42C6922D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BA6E4F6-D2D5-4F5B-BE00-183A50F8D7FE}"/>
              </a:ext>
            </a:extLst>
          </p:cNvPr>
          <p:cNvSpPr txBox="1"/>
          <p:nvPr/>
        </p:nvSpPr>
        <p:spPr>
          <a:xfrm>
            <a:off x="497150" y="3808520"/>
            <a:ext cx="2778710" cy="2031325"/>
          </a:xfrm>
          <a:prstGeom prst="rect">
            <a:avLst/>
          </a:prstGeom>
          <a:noFill/>
        </p:spPr>
        <p:txBody>
          <a:bodyPr wrap="square" rtlCol="0">
            <a:spAutoFit/>
          </a:bodyPr>
          <a:lstStyle/>
          <a:p>
            <a:r>
              <a:rPr lang="en-US" dirty="0">
                <a:highlight>
                  <a:srgbClr val="FFFF00"/>
                </a:highlight>
              </a:rPr>
              <a:t>If your program or university does not appear in the drop down menu then select others and specify the same.</a:t>
            </a:r>
          </a:p>
          <a:p>
            <a:endParaRPr lang="en-US" dirty="0">
              <a:highlight>
                <a:srgbClr val="FFFF00"/>
              </a:highlight>
            </a:endParaRPr>
          </a:p>
          <a:p>
            <a:r>
              <a:rPr lang="en-US" dirty="0">
                <a:highlight>
                  <a:srgbClr val="FFFF00"/>
                </a:highlight>
              </a:rPr>
              <a:t>Then save and proceed</a:t>
            </a:r>
            <a:endParaRPr lang="en-IN" dirty="0">
              <a:highlight>
                <a:srgbClr val="FFFF00"/>
              </a:highlight>
            </a:endParaRPr>
          </a:p>
        </p:txBody>
      </p:sp>
    </p:spTree>
    <p:extLst>
      <p:ext uri="{BB962C8B-B14F-4D97-AF65-F5344CB8AC3E}">
        <p14:creationId xmlns:p14="http://schemas.microsoft.com/office/powerpoint/2010/main" val="203703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2E5D-C4F4-453B-9279-8F272F9633C5}"/>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8D52C81B-56C1-46BF-8359-C5A678106A7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DBDDFD1-B4BD-4F3C-987D-4A856D1853FD}"/>
              </a:ext>
            </a:extLst>
          </p:cNvPr>
          <p:cNvSpPr txBox="1"/>
          <p:nvPr/>
        </p:nvSpPr>
        <p:spPr>
          <a:xfrm>
            <a:off x="470517" y="3861786"/>
            <a:ext cx="3444535" cy="2308324"/>
          </a:xfrm>
          <a:prstGeom prst="rect">
            <a:avLst/>
          </a:prstGeom>
          <a:noFill/>
        </p:spPr>
        <p:txBody>
          <a:bodyPr wrap="square" rtlCol="0">
            <a:spAutoFit/>
          </a:bodyPr>
          <a:lstStyle/>
          <a:p>
            <a:r>
              <a:rPr lang="en-US" dirty="0">
                <a:highlight>
                  <a:srgbClr val="FFFF00"/>
                </a:highlight>
              </a:rPr>
              <a:t>Give details of the competitive examinations that you appeared in </a:t>
            </a:r>
          </a:p>
          <a:p>
            <a:endParaRPr lang="en-IN" dirty="0">
              <a:highlight>
                <a:srgbClr val="FFFF00"/>
              </a:highlight>
            </a:endParaRPr>
          </a:p>
          <a:p>
            <a:r>
              <a:rPr lang="en-IN" dirty="0">
                <a:highlight>
                  <a:srgbClr val="FFFF00"/>
                </a:highlight>
              </a:rPr>
              <a:t>Click on the “Save/Add New” to add a new row.</a:t>
            </a:r>
          </a:p>
          <a:p>
            <a:endParaRPr lang="en-IN" dirty="0">
              <a:highlight>
                <a:srgbClr val="FFFF00"/>
              </a:highlight>
            </a:endParaRPr>
          </a:p>
          <a:p>
            <a:r>
              <a:rPr lang="en-IN" dirty="0">
                <a:highlight>
                  <a:srgbClr val="FFFF00"/>
                </a:highlight>
              </a:rPr>
              <a:t>Then click on proceed to next page.</a:t>
            </a:r>
            <a:endParaRPr lang="en-US" dirty="0">
              <a:highlight>
                <a:srgbClr val="FFFF00"/>
              </a:highlight>
            </a:endParaRPr>
          </a:p>
        </p:txBody>
      </p:sp>
    </p:spTree>
    <p:extLst>
      <p:ext uri="{BB962C8B-B14F-4D97-AF65-F5344CB8AC3E}">
        <p14:creationId xmlns:p14="http://schemas.microsoft.com/office/powerpoint/2010/main" val="253206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1208-0A18-478F-A2F0-E3ADB84FD6C0}"/>
              </a:ext>
            </a:extLst>
          </p:cNvPr>
          <p:cNvSpPr>
            <a:spLocks noGrp="1"/>
          </p:cNvSpPr>
          <p:nvPr>
            <p:ph type="title"/>
          </p:nvPr>
        </p:nvSpPr>
        <p:spPr/>
        <p:txBody>
          <a:bodyPr/>
          <a:lstStyle/>
          <a:p>
            <a:endParaRPr lang="en-IN">
              <a:highlight>
                <a:srgbClr val="FFFF00"/>
              </a:highlight>
            </a:endParaRPr>
          </a:p>
        </p:txBody>
      </p:sp>
      <p:pic>
        <p:nvPicPr>
          <p:cNvPr id="6" name="Picture 5">
            <a:extLst>
              <a:ext uri="{FF2B5EF4-FFF2-40B4-BE49-F238E27FC236}">
                <a16:creationId xmlns:a16="http://schemas.microsoft.com/office/drawing/2014/main" id="{FE8C0398-14CE-47F8-B4D5-63272F50E68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153C64-D408-44E4-A79B-56B2202DFC9D}"/>
              </a:ext>
            </a:extLst>
          </p:cNvPr>
          <p:cNvSpPr txBox="1"/>
          <p:nvPr/>
        </p:nvSpPr>
        <p:spPr>
          <a:xfrm>
            <a:off x="838200" y="4030462"/>
            <a:ext cx="1775534" cy="646331"/>
          </a:xfrm>
          <a:prstGeom prst="rect">
            <a:avLst/>
          </a:prstGeom>
          <a:noFill/>
        </p:spPr>
        <p:txBody>
          <a:bodyPr wrap="square" rtlCol="0">
            <a:spAutoFit/>
          </a:bodyPr>
          <a:lstStyle/>
          <a:p>
            <a:r>
              <a:rPr lang="en-US" dirty="0">
                <a:highlight>
                  <a:srgbClr val="FFFF00"/>
                </a:highlight>
              </a:rPr>
              <a:t>Proceed to next page</a:t>
            </a:r>
            <a:endParaRPr lang="en-IN" dirty="0">
              <a:highlight>
                <a:srgbClr val="FFFF00"/>
              </a:highlight>
            </a:endParaRPr>
          </a:p>
        </p:txBody>
      </p:sp>
    </p:spTree>
    <p:extLst>
      <p:ext uri="{BB962C8B-B14F-4D97-AF65-F5344CB8AC3E}">
        <p14:creationId xmlns:p14="http://schemas.microsoft.com/office/powerpoint/2010/main" val="369146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80FD-3CAF-4B3B-8FAF-ED37A16398ED}"/>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A58A83D6-663A-41FF-A37D-F19C479260D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8AFD8D0-1689-4CEA-B01E-E73882695208}"/>
              </a:ext>
            </a:extLst>
          </p:cNvPr>
          <p:cNvSpPr txBox="1"/>
          <p:nvPr/>
        </p:nvSpPr>
        <p:spPr>
          <a:xfrm>
            <a:off x="2920753" y="3861786"/>
            <a:ext cx="6596109" cy="369332"/>
          </a:xfrm>
          <a:prstGeom prst="rect">
            <a:avLst/>
          </a:prstGeom>
          <a:noFill/>
        </p:spPr>
        <p:txBody>
          <a:bodyPr wrap="square" rtlCol="0">
            <a:spAutoFit/>
          </a:bodyPr>
          <a:lstStyle/>
          <a:p>
            <a:r>
              <a:rPr lang="en-US" dirty="0"/>
              <a:t>Step 3- Sign In. </a:t>
            </a:r>
            <a:endParaRPr lang="en-IN" dirty="0"/>
          </a:p>
        </p:txBody>
      </p:sp>
    </p:spTree>
    <p:extLst>
      <p:ext uri="{BB962C8B-B14F-4D97-AF65-F5344CB8AC3E}">
        <p14:creationId xmlns:p14="http://schemas.microsoft.com/office/powerpoint/2010/main" val="524771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8F0E-70BE-4A3D-B4CE-F56FA117CFB1}"/>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6E5782E2-B57E-4B34-A6AE-9BDC36BEF1E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1072BEB-BB9A-4DA6-AC01-93AC2232EA79}"/>
              </a:ext>
            </a:extLst>
          </p:cNvPr>
          <p:cNvSpPr txBox="1"/>
          <p:nvPr/>
        </p:nvSpPr>
        <p:spPr>
          <a:xfrm>
            <a:off x="4296792" y="2947386"/>
            <a:ext cx="5051394" cy="369332"/>
          </a:xfrm>
          <a:prstGeom prst="rect">
            <a:avLst/>
          </a:prstGeom>
          <a:noFill/>
        </p:spPr>
        <p:txBody>
          <a:bodyPr wrap="square" rtlCol="0">
            <a:spAutoFit/>
          </a:bodyPr>
          <a:lstStyle/>
          <a:p>
            <a:r>
              <a:rPr lang="en-US" dirty="0"/>
              <a:t>Give employment details if applicable.</a:t>
            </a:r>
            <a:endParaRPr lang="en-IN" dirty="0"/>
          </a:p>
        </p:txBody>
      </p:sp>
    </p:spTree>
    <p:extLst>
      <p:ext uri="{BB962C8B-B14F-4D97-AF65-F5344CB8AC3E}">
        <p14:creationId xmlns:p14="http://schemas.microsoft.com/office/powerpoint/2010/main" val="422522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7AC6-8F71-4A62-A479-42619DC0AAF8}"/>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89495A0B-BB36-4DF9-99CA-AEBE2729630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6734E43-128D-49F0-AB65-7F59B097048C}"/>
              </a:ext>
            </a:extLst>
          </p:cNvPr>
          <p:cNvSpPr txBox="1"/>
          <p:nvPr/>
        </p:nvSpPr>
        <p:spPr>
          <a:xfrm>
            <a:off x="470517" y="3879542"/>
            <a:ext cx="2636667" cy="1477328"/>
          </a:xfrm>
          <a:prstGeom prst="rect">
            <a:avLst/>
          </a:prstGeom>
          <a:noFill/>
        </p:spPr>
        <p:txBody>
          <a:bodyPr wrap="square" rtlCol="0">
            <a:spAutoFit/>
          </a:bodyPr>
          <a:lstStyle/>
          <a:p>
            <a:r>
              <a:rPr lang="en-US" dirty="0">
                <a:highlight>
                  <a:srgbClr val="FFFF00"/>
                </a:highlight>
              </a:rPr>
              <a:t>Click on save / add new to add more </a:t>
            </a:r>
          </a:p>
          <a:p>
            <a:endParaRPr lang="en-US" dirty="0">
              <a:highlight>
                <a:srgbClr val="FFFF00"/>
              </a:highlight>
            </a:endParaRPr>
          </a:p>
          <a:p>
            <a:r>
              <a:rPr lang="en-US" dirty="0">
                <a:highlight>
                  <a:srgbClr val="FFFF00"/>
                </a:highlight>
              </a:rPr>
              <a:t>Finally click on proceed to next page</a:t>
            </a:r>
            <a:endParaRPr lang="en-IN" dirty="0">
              <a:highlight>
                <a:srgbClr val="FFFF00"/>
              </a:highlight>
            </a:endParaRPr>
          </a:p>
        </p:txBody>
      </p:sp>
    </p:spTree>
    <p:extLst>
      <p:ext uri="{BB962C8B-B14F-4D97-AF65-F5344CB8AC3E}">
        <p14:creationId xmlns:p14="http://schemas.microsoft.com/office/powerpoint/2010/main" val="948193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8ABB-C152-44BC-942B-DEDFF3058E5E}"/>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6A1C8FA8-39F8-4709-8E1A-31859886F3A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981D4C3-51A5-4C5F-B678-1B7889B7212D}"/>
              </a:ext>
            </a:extLst>
          </p:cNvPr>
          <p:cNvSpPr txBox="1"/>
          <p:nvPr/>
        </p:nvSpPr>
        <p:spPr>
          <a:xfrm>
            <a:off x="838200" y="3950563"/>
            <a:ext cx="9593062" cy="923330"/>
          </a:xfrm>
          <a:prstGeom prst="rect">
            <a:avLst/>
          </a:prstGeom>
          <a:noFill/>
        </p:spPr>
        <p:txBody>
          <a:bodyPr wrap="square" rtlCol="0">
            <a:spAutoFit/>
          </a:bodyPr>
          <a:lstStyle/>
          <a:p>
            <a:r>
              <a:rPr lang="en-US" dirty="0">
                <a:highlight>
                  <a:srgbClr val="FFFF00"/>
                </a:highlight>
              </a:rPr>
              <a:t>Choose the type of program you wish to apply for. </a:t>
            </a:r>
          </a:p>
          <a:p>
            <a:r>
              <a:rPr lang="en-US" dirty="0">
                <a:highlight>
                  <a:srgbClr val="FFFF00"/>
                </a:highlight>
              </a:rPr>
              <a:t>You can choose all or only one, provided you meet the minimum eligibility criteria for the program you have chosen. The eligibility criteria is mentioned in the Information Bulletin. Refer to it.</a:t>
            </a:r>
            <a:endParaRPr lang="en-IN" dirty="0">
              <a:highlight>
                <a:srgbClr val="FFFF00"/>
              </a:highlight>
            </a:endParaRPr>
          </a:p>
        </p:txBody>
      </p:sp>
    </p:spTree>
    <p:extLst>
      <p:ext uri="{BB962C8B-B14F-4D97-AF65-F5344CB8AC3E}">
        <p14:creationId xmlns:p14="http://schemas.microsoft.com/office/powerpoint/2010/main" val="198409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F77-64E9-4A87-B8D5-381C3F6E4175}"/>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325BF928-D36F-4A19-9B43-60473823136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4C3027E-0666-4495-BE4B-ADC927210344}"/>
              </a:ext>
            </a:extLst>
          </p:cNvPr>
          <p:cNvSpPr txBox="1"/>
          <p:nvPr/>
        </p:nvSpPr>
        <p:spPr>
          <a:xfrm>
            <a:off x="514905" y="3036163"/>
            <a:ext cx="2432481" cy="1200329"/>
          </a:xfrm>
          <a:prstGeom prst="rect">
            <a:avLst/>
          </a:prstGeom>
          <a:noFill/>
        </p:spPr>
        <p:txBody>
          <a:bodyPr wrap="square" rtlCol="0">
            <a:spAutoFit/>
          </a:bodyPr>
          <a:lstStyle/>
          <a:p>
            <a:r>
              <a:rPr lang="en-US" dirty="0">
                <a:highlight>
                  <a:srgbClr val="FFFF00"/>
                </a:highlight>
              </a:rPr>
              <a:t>Upload clear and legible scanned copies of all the required documents</a:t>
            </a:r>
            <a:endParaRPr lang="en-IN" dirty="0">
              <a:highlight>
                <a:srgbClr val="FFFF00"/>
              </a:highlight>
            </a:endParaRPr>
          </a:p>
        </p:txBody>
      </p:sp>
    </p:spTree>
    <p:extLst>
      <p:ext uri="{BB962C8B-B14F-4D97-AF65-F5344CB8AC3E}">
        <p14:creationId xmlns:p14="http://schemas.microsoft.com/office/powerpoint/2010/main" val="179520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AE42-F3B1-4BF6-958A-D9EA3E4F3CCB}"/>
              </a:ext>
            </a:extLst>
          </p:cNvPr>
          <p:cNvSpPr>
            <a:spLocks noGrp="1"/>
          </p:cNvSpPr>
          <p:nvPr>
            <p:ph type="title"/>
          </p:nvPr>
        </p:nvSpPr>
        <p:spPr>
          <a:xfrm>
            <a:off x="838200" y="365125"/>
            <a:ext cx="10515600" cy="5964654"/>
          </a:xfrm>
        </p:spPr>
        <p:txBody>
          <a:bodyPr>
            <a:normAutofit/>
          </a:bodyPr>
          <a:lstStyle/>
          <a:p>
            <a:r>
              <a:rPr lang="en-US" dirty="0"/>
              <a:t>Click on save and continue</a:t>
            </a:r>
            <a:br>
              <a:rPr lang="en-US" dirty="0"/>
            </a:br>
            <a:r>
              <a:rPr lang="en-US" dirty="0"/>
              <a:t>Preview the application form and check details carefully.</a:t>
            </a:r>
            <a:br>
              <a:rPr lang="en-US" dirty="0"/>
            </a:br>
            <a:r>
              <a:rPr lang="en-US" dirty="0"/>
              <a:t>Submit the form and pay the fee.</a:t>
            </a:r>
            <a:br>
              <a:rPr lang="en-US" dirty="0"/>
            </a:br>
            <a:r>
              <a:rPr lang="en-US" dirty="0"/>
              <a:t>Save a copy of the final application form for any future reference.</a:t>
            </a:r>
            <a:br>
              <a:rPr lang="en-US" dirty="0"/>
            </a:br>
            <a:endParaRPr lang="en-IN" dirty="0"/>
          </a:p>
        </p:txBody>
      </p:sp>
    </p:spTree>
    <p:extLst>
      <p:ext uri="{BB962C8B-B14F-4D97-AF65-F5344CB8AC3E}">
        <p14:creationId xmlns:p14="http://schemas.microsoft.com/office/powerpoint/2010/main" val="363899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2B17-BC44-43E1-AEBD-0E503F1F5A7F}"/>
              </a:ext>
            </a:extLst>
          </p:cNvPr>
          <p:cNvSpPr>
            <a:spLocks noGrp="1"/>
          </p:cNvSpPr>
          <p:nvPr>
            <p:ph type="title"/>
          </p:nvPr>
        </p:nvSpPr>
        <p:spPr/>
        <p:txBody>
          <a:bodyPr/>
          <a:lstStyle/>
          <a:p>
            <a:endParaRPr lang="en-IN"/>
          </a:p>
        </p:txBody>
      </p:sp>
      <p:pic>
        <p:nvPicPr>
          <p:cNvPr id="6" name="Picture 5">
            <a:extLst>
              <a:ext uri="{FF2B5EF4-FFF2-40B4-BE49-F238E27FC236}">
                <a16:creationId xmlns:a16="http://schemas.microsoft.com/office/drawing/2014/main" id="{711B9572-9238-43F4-B605-E5F907D649B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0B36738-656A-41DC-8678-782D33E01A0D}"/>
              </a:ext>
            </a:extLst>
          </p:cNvPr>
          <p:cNvSpPr txBox="1"/>
          <p:nvPr/>
        </p:nvSpPr>
        <p:spPr>
          <a:xfrm>
            <a:off x="1287262" y="4536489"/>
            <a:ext cx="3329126" cy="646331"/>
          </a:xfrm>
          <a:prstGeom prst="rect">
            <a:avLst/>
          </a:prstGeom>
          <a:noFill/>
        </p:spPr>
        <p:txBody>
          <a:bodyPr wrap="square" rtlCol="0">
            <a:spAutoFit/>
          </a:bodyPr>
          <a:lstStyle/>
          <a:p>
            <a:r>
              <a:rPr lang="en-US" dirty="0"/>
              <a:t>Step 4- My application</a:t>
            </a:r>
          </a:p>
          <a:p>
            <a:endParaRPr lang="en-IN" dirty="0"/>
          </a:p>
        </p:txBody>
      </p:sp>
    </p:spTree>
    <p:extLst>
      <p:ext uri="{BB962C8B-B14F-4D97-AF65-F5344CB8AC3E}">
        <p14:creationId xmlns:p14="http://schemas.microsoft.com/office/powerpoint/2010/main" val="48581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739-2295-4BD8-AFC6-C34D0985C842}"/>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0567869A-E3E6-42E4-8B4B-DD34A5AD8E12}"/>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71357B7-D6D3-4341-A134-C0326BF960E3}"/>
              </a:ext>
            </a:extLst>
          </p:cNvPr>
          <p:cNvSpPr txBox="1"/>
          <p:nvPr/>
        </p:nvSpPr>
        <p:spPr>
          <a:xfrm>
            <a:off x="1722268" y="4785064"/>
            <a:ext cx="4003829" cy="646331"/>
          </a:xfrm>
          <a:prstGeom prst="rect">
            <a:avLst/>
          </a:prstGeom>
          <a:noFill/>
        </p:spPr>
        <p:txBody>
          <a:bodyPr wrap="square" rtlCol="0">
            <a:spAutoFit/>
          </a:bodyPr>
          <a:lstStyle/>
          <a:p>
            <a:r>
              <a:rPr lang="en-US" dirty="0"/>
              <a:t>Select Program</a:t>
            </a:r>
          </a:p>
          <a:p>
            <a:endParaRPr lang="en-IN" dirty="0"/>
          </a:p>
        </p:txBody>
      </p:sp>
    </p:spTree>
    <p:extLst>
      <p:ext uri="{BB962C8B-B14F-4D97-AF65-F5344CB8AC3E}">
        <p14:creationId xmlns:p14="http://schemas.microsoft.com/office/powerpoint/2010/main" val="7144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1177-34C7-42A1-BADA-CA6EFF9BE83C}"/>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FA1BBBA3-957E-4ED3-8A6C-05E19D74D0DC}"/>
              </a:ext>
            </a:extLst>
          </p:cNvPr>
          <p:cNvPicPr>
            <a:picLocks noChangeAspect="1"/>
          </p:cNvPicPr>
          <p:nvPr/>
        </p:nvPicPr>
        <p:blipFill>
          <a:blip r:embed="rId2"/>
          <a:stretch>
            <a:fillRect/>
          </a:stretch>
        </p:blipFill>
        <p:spPr>
          <a:xfrm>
            <a:off x="0" y="0"/>
            <a:ext cx="12192000" cy="6858000"/>
          </a:xfrm>
          <a:prstGeom prst="rect">
            <a:avLst/>
          </a:prstGeom>
        </p:spPr>
      </p:pic>
      <p:cxnSp>
        <p:nvCxnSpPr>
          <p:cNvPr id="5" name="Straight Arrow Connector 4">
            <a:extLst>
              <a:ext uri="{FF2B5EF4-FFF2-40B4-BE49-F238E27FC236}">
                <a16:creationId xmlns:a16="http://schemas.microsoft.com/office/drawing/2014/main" id="{D146EF9E-B952-497C-83CF-07FC15FBE1BB}"/>
              </a:ext>
            </a:extLst>
          </p:cNvPr>
          <p:cNvCxnSpPr>
            <a:cxnSpLocks/>
            <a:stCxn id="6" idx="0"/>
          </p:cNvCxnSpPr>
          <p:nvPr/>
        </p:nvCxnSpPr>
        <p:spPr>
          <a:xfrm flipV="1">
            <a:off x="1984159" y="2130641"/>
            <a:ext cx="2259367" cy="240584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3BA6721-7B54-4FF2-AAB8-2B469AA05C6C}"/>
              </a:ext>
            </a:extLst>
          </p:cNvPr>
          <p:cNvSpPr txBox="1"/>
          <p:nvPr/>
        </p:nvSpPr>
        <p:spPr>
          <a:xfrm>
            <a:off x="719091" y="4536489"/>
            <a:ext cx="2530136" cy="646331"/>
          </a:xfrm>
          <a:prstGeom prst="rect">
            <a:avLst/>
          </a:prstGeom>
          <a:noFill/>
        </p:spPr>
        <p:txBody>
          <a:bodyPr wrap="square" rtlCol="0">
            <a:spAutoFit/>
          </a:bodyPr>
          <a:lstStyle/>
          <a:p>
            <a:r>
              <a:rPr lang="en-US" dirty="0">
                <a:highlight>
                  <a:srgbClr val="FFFF00"/>
                </a:highlight>
              </a:rPr>
              <a:t>Click here to check the eligibility of MCA</a:t>
            </a:r>
            <a:endParaRPr lang="en-IN" dirty="0">
              <a:highlight>
                <a:srgbClr val="FFFF00"/>
              </a:highlight>
            </a:endParaRPr>
          </a:p>
        </p:txBody>
      </p:sp>
      <p:cxnSp>
        <p:nvCxnSpPr>
          <p:cNvPr id="7" name="Straight Arrow Connector 6">
            <a:extLst>
              <a:ext uri="{FF2B5EF4-FFF2-40B4-BE49-F238E27FC236}">
                <a16:creationId xmlns:a16="http://schemas.microsoft.com/office/drawing/2014/main" id="{B7F838DC-D6E3-4A99-9263-C25422070AA3}"/>
              </a:ext>
            </a:extLst>
          </p:cNvPr>
          <p:cNvCxnSpPr>
            <a:cxnSpLocks/>
          </p:cNvCxnSpPr>
          <p:nvPr/>
        </p:nvCxnSpPr>
        <p:spPr>
          <a:xfrm flipV="1">
            <a:off x="3622089" y="2654423"/>
            <a:ext cx="532661" cy="148257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C3BEBD-7F87-4619-9886-315C9035580E}"/>
              </a:ext>
            </a:extLst>
          </p:cNvPr>
          <p:cNvSpPr txBox="1"/>
          <p:nvPr/>
        </p:nvSpPr>
        <p:spPr>
          <a:xfrm>
            <a:off x="3249227" y="4328252"/>
            <a:ext cx="2530136" cy="1477328"/>
          </a:xfrm>
          <a:prstGeom prst="rect">
            <a:avLst/>
          </a:prstGeom>
          <a:noFill/>
        </p:spPr>
        <p:txBody>
          <a:bodyPr wrap="square" rtlCol="0">
            <a:spAutoFit/>
          </a:bodyPr>
          <a:lstStyle/>
          <a:p>
            <a:r>
              <a:rPr lang="en-US" dirty="0">
                <a:highlight>
                  <a:srgbClr val="FFFF00"/>
                </a:highlight>
              </a:rPr>
              <a:t>Check this box</a:t>
            </a:r>
          </a:p>
          <a:p>
            <a:endParaRPr lang="en-IN" dirty="0">
              <a:highlight>
                <a:srgbClr val="FFFF00"/>
              </a:highlight>
            </a:endParaRPr>
          </a:p>
          <a:p>
            <a:endParaRPr lang="en-IN" dirty="0">
              <a:highlight>
                <a:srgbClr val="FFFF00"/>
              </a:highlight>
            </a:endParaRPr>
          </a:p>
          <a:p>
            <a:r>
              <a:rPr lang="en-IN" dirty="0">
                <a:highlight>
                  <a:srgbClr val="FFFF00"/>
                </a:highlight>
              </a:rPr>
              <a:t>Click on Add the Program</a:t>
            </a:r>
          </a:p>
        </p:txBody>
      </p:sp>
    </p:spTree>
    <p:extLst>
      <p:ext uri="{BB962C8B-B14F-4D97-AF65-F5344CB8AC3E}">
        <p14:creationId xmlns:p14="http://schemas.microsoft.com/office/powerpoint/2010/main" val="109211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5166-C655-4119-A32B-6A7825A664AB}"/>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C13867B5-1A4C-456E-B774-C33EF93ACE0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54AC57F-AC39-4122-84B7-C933AFB25A28}"/>
              </a:ext>
            </a:extLst>
          </p:cNvPr>
          <p:cNvSpPr txBox="1"/>
          <p:nvPr/>
        </p:nvSpPr>
        <p:spPr>
          <a:xfrm>
            <a:off x="2345731" y="5413094"/>
            <a:ext cx="6096000" cy="369332"/>
          </a:xfrm>
          <a:prstGeom prst="rect">
            <a:avLst/>
          </a:prstGeom>
          <a:noFill/>
        </p:spPr>
        <p:txBody>
          <a:bodyPr wrap="square">
            <a:spAutoFit/>
          </a:bodyPr>
          <a:lstStyle/>
          <a:p>
            <a:r>
              <a:rPr lang="en-US" dirty="0">
                <a:highlight>
                  <a:srgbClr val="FFFF00"/>
                </a:highlight>
              </a:rPr>
              <a:t>Click on applicant detail and fill the required information</a:t>
            </a:r>
            <a:endParaRPr lang="en-IN" dirty="0">
              <a:highlight>
                <a:srgbClr val="FFFF00"/>
              </a:highlight>
            </a:endParaRPr>
          </a:p>
        </p:txBody>
      </p:sp>
    </p:spTree>
    <p:extLst>
      <p:ext uri="{BB962C8B-B14F-4D97-AF65-F5344CB8AC3E}">
        <p14:creationId xmlns:p14="http://schemas.microsoft.com/office/powerpoint/2010/main" val="379951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BF16-709E-44FF-8A52-9DB59F5D87D7}"/>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15D76D4A-F41C-4689-BAC5-269F2DBCACB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439C84F-51A6-4073-8DED-3FA862D7FA1B}"/>
              </a:ext>
            </a:extLst>
          </p:cNvPr>
          <p:cNvSpPr txBox="1"/>
          <p:nvPr/>
        </p:nvSpPr>
        <p:spPr>
          <a:xfrm>
            <a:off x="763480" y="2760955"/>
            <a:ext cx="2796466" cy="646331"/>
          </a:xfrm>
          <a:prstGeom prst="rect">
            <a:avLst/>
          </a:prstGeom>
          <a:noFill/>
        </p:spPr>
        <p:txBody>
          <a:bodyPr wrap="square" rtlCol="0">
            <a:spAutoFit/>
          </a:bodyPr>
          <a:lstStyle/>
          <a:p>
            <a:r>
              <a:rPr lang="en-US" dirty="0">
                <a:highlight>
                  <a:srgbClr val="FFFF00"/>
                </a:highlight>
              </a:rPr>
              <a:t>In case of persons with disability</a:t>
            </a:r>
            <a:endParaRPr lang="en-IN" dirty="0">
              <a:highlight>
                <a:srgbClr val="FFFF00"/>
              </a:highlight>
            </a:endParaRPr>
          </a:p>
        </p:txBody>
      </p:sp>
      <p:cxnSp>
        <p:nvCxnSpPr>
          <p:cNvPr id="7" name="Straight Arrow Connector 6">
            <a:extLst>
              <a:ext uri="{FF2B5EF4-FFF2-40B4-BE49-F238E27FC236}">
                <a16:creationId xmlns:a16="http://schemas.microsoft.com/office/drawing/2014/main" id="{5684B62B-936F-4487-8CDD-C627195C956F}"/>
              </a:ext>
            </a:extLst>
          </p:cNvPr>
          <p:cNvCxnSpPr/>
          <p:nvPr/>
        </p:nvCxnSpPr>
        <p:spPr>
          <a:xfrm flipV="1">
            <a:off x="2840854" y="2312633"/>
            <a:ext cx="941034" cy="29296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EB7B-B8D4-4291-BF80-BF2FAC17E8BD}"/>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35A29C4E-4934-439D-8CEC-5DBE57AB7BE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086B7B2-F36C-4EC0-9630-9EC523A503C8}"/>
              </a:ext>
            </a:extLst>
          </p:cNvPr>
          <p:cNvSpPr txBox="1"/>
          <p:nvPr/>
        </p:nvSpPr>
        <p:spPr>
          <a:xfrm>
            <a:off x="763480" y="2148396"/>
            <a:ext cx="2219417" cy="646331"/>
          </a:xfrm>
          <a:prstGeom prst="rect">
            <a:avLst/>
          </a:prstGeom>
          <a:noFill/>
        </p:spPr>
        <p:txBody>
          <a:bodyPr wrap="square" rtlCol="0">
            <a:spAutoFit/>
          </a:bodyPr>
          <a:lstStyle/>
          <a:p>
            <a:r>
              <a:rPr lang="en-US" dirty="0">
                <a:highlight>
                  <a:srgbClr val="FFFF00"/>
                </a:highlight>
              </a:rPr>
              <a:t>Fill in other information</a:t>
            </a:r>
          </a:p>
        </p:txBody>
      </p:sp>
      <p:sp>
        <p:nvSpPr>
          <p:cNvPr id="6" name="TextBox 5">
            <a:extLst>
              <a:ext uri="{FF2B5EF4-FFF2-40B4-BE49-F238E27FC236}">
                <a16:creationId xmlns:a16="http://schemas.microsoft.com/office/drawing/2014/main" id="{98C99B44-20F3-4D85-803E-91E83572B785}"/>
              </a:ext>
            </a:extLst>
          </p:cNvPr>
          <p:cNvSpPr txBox="1"/>
          <p:nvPr/>
        </p:nvSpPr>
        <p:spPr>
          <a:xfrm>
            <a:off x="8904303" y="2636668"/>
            <a:ext cx="2645546" cy="1200329"/>
          </a:xfrm>
          <a:prstGeom prst="rect">
            <a:avLst/>
          </a:prstGeom>
          <a:noFill/>
        </p:spPr>
        <p:txBody>
          <a:bodyPr wrap="square" rtlCol="0">
            <a:spAutoFit/>
          </a:bodyPr>
          <a:lstStyle/>
          <a:p>
            <a:r>
              <a:rPr lang="en-US" dirty="0"/>
              <a:t>Select type of candidature from the drop down</a:t>
            </a:r>
          </a:p>
          <a:p>
            <a:endParaRPr lang="en-US" dirty="0"/>
          </a:p>
          <a:p>
            <a:endParaRPr lang="en-IN" dirty="0"/>
          </a:p>
        </p:txBody>
      </p:sp>
    </p:spTree>
    <p:extLst>
      <p:ext uri="{BB962C8B-B14F-4D97-AF65-F5344CB8AC3E}">
        <p14:creationId xmlns:p14="http://schemas.microsoft.com/office/powerpoint/2010/main" val="126607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5E8BD2-6714-44A3-93C3-6EA2B058AD7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90DB81-EB24-4E5D-9D06-127A214C8EA3}"/>
              </a:ext>
            </a:extLst>
          </p:cNvPr>
          <p:cNvSpPr>
            <a:spLocks noGrp="1"/>
          </p:cNvSpPr>
          <p:nvPr>
            <p:ph type="title"/>
          </p:nvPr>
        </p:nvSpPr>
        <p:spPr/>
        <p:txBody>
          <a:bodyPr/>
          <a:lstStyle/>
          <a:p>
            <a:endParaRPr lang="en-IN"/>
          </a:p>
        </p:txBody>
      </p:sp>
      <p:sp>
        <p:nvSpPr>
          <p:cNvPr id="5" name="TextBox 4">
            <a:extLst>
              <a:ext uri="{FF2B5EF4-FFF2-40B4-BE49-F238E27FC236}">
                <a16:creationId xmlns:a16="http://schemas.microsoft.com/office/drawing/2014/main" id="{8AE904AE-4EA0-4115-A47F-63080323D154}"/>
              </a:ext>
            </a:extLst>
          </p:cNvPr>
          <p:cNvSpPr txBox="1"/>
          <p:nvPr/>
        </p:nvSpPr>
        <p:spPr>
          <a:xfrm>
            <a:off x="1171852" y="2505670"/>
            <a:ext cx="1997476" cy="2031325"/>
          </a:xfrm>
          <a:prstGeom prst="rect">
            <a:avLst/>
          </a:prstGeom>
          <a:noFill/>
        </p:spPr>
        <p:txBody>
          <a:bodyPr wrap="square" rtlCol="0">
            <a:spAutoFit/>
          </a:bodyPr>
          <a:lstStyle/>
          <a:p>
            <a:r>
              <a:rPr lang="en-US" dirty="0">
                <a:highlight>
                  <a:srgbClr val="FFFF00"/>
                </a:highlight>
              </a:rPr>
              <a:t>Select sponsorship from the drop down (if any)</a:t>
            </a:r>
          </a:p>
          <a:p>
            <a:endParaRPr lang="en-US" dirty="0">
              <a:highlight>
                <a:srgbClr val="FFFF00"/>
              </a:highlight>
            </a:endParaRPr>
          </a:p>
          <a:p>
            <a:r>
              <a:rPr lang="en-US" dirty="0">
                <a:highlight>
                  <a:srgbClr val="FFFF00"/>
                </a:highlight>
              </a:rPr>
              <a:t>In case of “with any other sponsorship”</a:t>
            </a:r>
            <a:endParaRPr lang="en-IN" dirty="0">
              <a:highlight>
                <a:srgbClr val="FFFF00"/>
              </a:highlight>
            </a:endParaRPr>
          </a:p>
        </p:txBody>
      </p:sp>
      <p:sp>
        <p:nvSpPr>
          <p:cNvPr id="8" name="TextBox 7">
            <a:extLst>
              <a:ext uri="{FF2B5EF4-FFF2-40B4-BE49-F238E27FC236}">
                <a16:creationId xmlns:a16="http://schemas.microsoft.com/office/drawing/2014/main" id="{6CD6A7F7-4114-4B5D-8C5E-6F9041E4C470}"/>
              </a:ext>
            </a:extLst>
          </p:cNvPr>
          <p:cNvSpPr txBox="1"/>
          <p:nvPr/>
        </p:nvSpPr>
        <p:spPr>
          <a:xfrm>
            <a:off x="838200" y="4696287"/>
            <a:ext cx="2748379" cy="1200329"/>
          </a:xfrm>
          <a:prstGeom prst="rect">
            <a:avLst/>
          </a:prstGeom>
          <a:noFill/>
        </p:spPr>
        <p:txBody>
          <a:bodyPr wrap="square" rtlCol="0">
            <a:spAutoFit/>
          </a:bodyPr>
          <a:lstStyle/>
          <a:p>
            <a:r>
              <a:rPr lang="en-US" dirty="0">
                <a:highlight>
                  <a:srgbClr val="FFFF00"/>
                </a:highlight>
              </a:rPr>
              <a:t>Please refer to the information bulletin for more information regarding sponsorship</a:t>
            </a:r>
            <a:endParaRPr lang="en-IN" dirty="0">
              <a:highlight>
                <a:srgbClr val="FFFF00"/>
              </a:highlight>
            </a:endParaRPr>
          </a:p>
        </p:txBody>
      </p:sp>
    </p:spTree>
    <p:extLst>
      <p:ext uri="{BB962C8B-B14F-4D97-AF65-F5344CB8AC3E}">
        <p14:creationId xmlns:p14="http://schemas.microsoft.com/office/powerpoint/2010/main" val="3485912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332</Words>
  <Application>Microsoft Office PowerPoint</Application>
  <PresentationFormat>Widescreen</PresentationFormat>
  <Paragraphs>47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on save and continue Preview the application form and check details carefully. Submit the form and pay the fee. Save a copy of the final application form for any future 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BPIBS</dc:creator>
  <cp:lastModifiedBy>BPIBS</cp:lastModifiedBy>
  <cp:revision>11</cp:revision>
  <dcterms:created xsi:type="dcterms:W3CDTF">2023-06-02T06:12:19Z</dcterms:created>
  <dcterms:modified xsi:type="dcterms:W3CDTF">2023-06-02T10:42:07Z</dcterms:modified>
</cp:coreProperties>
</file>